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ink/ink2.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3" r:id="rId4"/>
  </p:sldMasterIdLst>
  <p:notesMasterIdLst>
    <p:notesMasterId r:id="rId48"/>
  </p:notesMasterIdLst>
  <p:handoutMasterIdLst>
    <p:handoutMasterId r:id="rId49"/>
  </p:handoutMasterIdLst>
  <p:sldIdLst>
    <p:sldId id="267" r:id="rId5"/>
    <p:sldId id="257" r:id="rId6"/>
    <p:sldId id="340" r:id="rId7"/>
    <p:sldId id="341" r:id="rId8"/>
    <p:sldId id="430" r:id="rId9"/>
    <p:sldId id="429" r:id="rId10"/>
    <p:sldId id="431" r:id="rId11"/>
    <p:sldId id="345" r:id="rId12"/>
    <p:sldId id="346" r:id="rId13"/>
    <p:sldId id="347" r:id="rId14"/>
    <p:sldId id="348" r:id="rId15"/>
    <p:sldId id="432" r:id="rId16"/>
    <p:sldId id="433" r:id="rId17"/>
    <p:sldId id="434" r:id="rId18"/>
    <p:sldId id="435" r:id="rId19"/>
    <p:sldId id="436" r:id="rId20"/>
    <p:sldId id="437" r:id="rId21"/>
    <p:sldId id="438" r:id="rId22"/>
    <p:sldId id="439" r:id="rId23"/>
    <p:sldId id="440" r:id="rId24"/>
    <p:sldId id="441" r:id="rId25"/>
    <p:sldId id="442" r:id="rId26"/>
    <p:sldId id="443" r:id="rId27"/>
    <p:sldId id="444" r:id="rId28"/>
    <p:sldId id="445" r:id="rId29"/>
    <p:sldId id="446" r:id="rId30"/>
    <p:sldId id="447" r:id="rId31"/>
    <p:sldId id="448" r:id="rId32"/>
    <p:sldId id="449" r:id="rId33"/>
    <p:sldId id="450" r:id="rId34"/>
    <p:sldId id="451" r:id="rId35"/>
    <p:sldId id="452" r:id="rId36"/>
    <p:sldId id="453" r:id="rId37"/>
    <p:sldId id="454" r:id="rId38"/>
    <p:sldId id="455" r:id="rId39"/>
    <p:sldId id="456" r:id="rId40"/>
    <p:sldId id="457" r:id="rId41"/>
    <p:sldId id="458" r:id="rId42"/>
    <p:sldId id="459" r:id="rId43"/>
    <p:sldId id="460" r:id="rId44"/>
    <p:sldId id="461" r:id="rId45"/>
    <p:sldId id="462" r:id="rId46"/>
    <p:sldId id="280" r:id="rId47"/>
  </p:sldIdLst>
  <p:sldSz cx="9144000" cy="6858000" type="screen4x3"/>
  <p:notesSz cx="7010400" cy="9296400"/>
  <p:defaultTextStyle>
    <a:defPPr>
      <a:defRPr lang="en-US"/>
    </a:defPPr>
    <a:lvl1pPr algn="ctr" rtl="0" eaLnBrk="0" fontAlgn="base" hangingPunct="0">
      <a:spcBef>
        <a:spcPct val="50000"/>
      </a:spcBef>
      <a:spcAft>
        <a:spcPct val="0"/>
      </a:spcAft>
      <a:defRPr sz="1600" kern="1200">
        <a:solidFill>
          <a:srgbClr val="000000"/>
        </a:solidFill>
        <a:latin typeface="Arial" charset="0"/>
        <a:ea typeface="+mn-ea"/>
        <a:cs typeface="+mn-cs"/>
      </a:defRPr>
    </a:lvl1pPr>
    <a:lvl2pPr marL="457200" algn="ctr" rtl="0" eaLnBrk="0" fontAlgn="base" hangingPunct="0">
      <a:spcBef>
        <a:spcPct val="50000"/>
      </a:spcBef>
      <a:spcAft>
        <a:spcPct val="0"/>
      </a:spcAft>
      <a:defRPr sz="1600" kern="1200">
        <a:solidFill>
          <a:srgbClr val="000000"/>
        </a:solidFill>
        <a:latin typeface="Arial" charset="0"/>
        <a:ea typeface="+mn-ea"/>
        <a:cs typeface="+mn-cs"/>
      </a:defRPr>
    </a:lvl2pPr>
    <a:lvl3pPr marL="914400" algn="ctr" rtl="0" eaLnBrk="0" fontAlgn="base" hangingPunct="0">
      <a:spcBef>
        <a:spcPct val="50000"/>
      </a:spcBef>
      <a:spcAft>
        <a:spcPct val="0"/>
      </a:spcAft>
      <a:defRPr sz="1600" kern="1200">
        <a:solidFill>
          <a:srgbClr val="000000"/>
        </a:solidFill>
        <a:latin typeface="Arial" charset="0"/>
        <a:ea typeface="+mn-ea"/>
        <a:cs typeface="+mn-cs"/>
      </a:defRPr>
    </a:lvl3pPr>
    <a:lvl4pPr marL="1371600" algn="ctr" rtl="0" eaLnBrk="0" fontAlgn="base" hangingPunct="0">
      <a:spcBef>
        <a:spcPct val="50000"/>
      </a:spcBef>
      <a:spcAft>
        <a:spcPct val="0"/>
      </a:spcAft>
      <a:defRPr sz="1600" kern="1200">
        <a:solidFill>
          <a:srgbClr val="000000"/>
        </a:solidFill>
        <a:latin typeface="Arial" charset="0"/>
        <a:ea typeface="+mn-ea"/>
        <a:cs typeface="+mn-cs"/>
      </a:defRPr>
    </a:lvl4pPr>
    <a:lvl5pPr marL="1828800" algn="ctr" rtl="0" eaLnBrk="0" fontAlgn="base" hangingPunct="0">
      <a:spcBef>
        <a:spcPct val="50000"/>
      </a:spcBef>
      <a:spcAft>
        <a:spcPct val="0"/>
      </a:spcAft>
      <a:defRPr sz="1600" kern="1200">
        <a:solidFill>
          <a:srgbClr val="000000"/>
        </a:solidFill>
        <a:latin typeface="Arial" charset="0"/>
        <a:ea typeface="+mn-ea"/>
        <a:cs typeface="+mn-cs"/>
      </a:defRPr>
    </a:lvl5pPr>
    <a:lvl6pPr marL="2286000" algn="l" defTabSz="914400" rtl="0" eaLnBrk="1" latinLnBrk="0" hangingPunct="1">
      <a:defRPr sz="1600" kern="1200">
        <a:solidFill>
          <a:srgbClr val="000000"/>
        </a:solidFill>
        <a:latin typeface="Arial" charset="0"/>
        <a:ea typeface="+mn-ea"/>
        <a:cs typeface="+mn-cs"/>
      </a:defRPr>
    </a:lvl6pPr>
    <a:lvl7pPr marL="2743200" algn="l" defTabSz="914400" rtl="0" eaLnBrk="1" latinLnBrk="0" hangingPunct="1">
      <a:defRPr sz="1600" kern="1200">
        <a:solidFill>
          <a:srgbClr val="000000"/>
        </a:solidFill>
        <a:latin typeface="Arial" charset="0"/>
        <a:ea typeface="+mn-ea"/>
        <a:cs typeface="+mn-cs"/>
      </a:defRPr>
    </a:lvl7pPr>
    <a:lvl8pPr marL="3200400" algn="l" defTabSz="914400" rtl="0" eaLnBrk="1" latinLnBrk="0" hangingPunct="1">
      <a:defRPr sz="1600" kern="1200">
        <a:solidFill>
          <a:srgbClr val="000000"/>
        </a:solidFill>
        <a:latin typeface="Arial" charset="0"/>
        <a:ea typeface="+mn-ea"/>
        <a:cs typeface="+mn-cs"/>
      </a:defRPr>
    </a:lvl8pPr>
    <a:lvl9pPr marL="3657600" algn="l" defTabSz="914400" rtl="0" eaLnBrk="1" latinLnBrk="0" hangingPunct="1">
      <a:defRPr sz="1600" kern="1200">
        <a:solidFill>
          <a:srgbClr val="000000"/>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CC"/>
    <a:srgbClr val="FB9705"/>
    <a:srgbClr val="C54343"/>
    <a:srgbClr val="D60000"/>
    <a:srgbClr val="FF5050"/>
    <a:srgbClr val="BBE676"/>
    <a:srgbClr val="5195D3"/>
    <a:srgbClr val="F3FBFF"/>
    <a:srgbClr val="E4F6FE"/>
    <a:srgbClr val="D5F0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6366" autoAdjust="0"/>
  </p:normalViewPr>
  <p:slideViewPr>
    <p:cSldViewPr snapToGrid="0">
      <p:cViewPr varScale="1">
        <p:scale>
          <a:sx n="111" d="100"/>
          <a:sy n="111" d="100"/>
        </p:scale>
        <p:origin x="1284" y="96"/>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1" d="100"/>
          <a:sy n="121" d="100"/>
        </p:scale>
        <p:origin x="483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dmo005\Documents\Projects\Sandia_Lab\Reports\02152019\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pdmo005\Documents\Projects\Sandia_Lab\Reports\02152019\Dat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IEEE 123 yearly simulation (8760)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Sheet1!$K$1:$M$1</c:f>
              <c:numCache>
                <c:formatCode>General</c:formatCode>
                <c:ptCount val="3"/>
                <c:pt idx="0">
                  <c:v>1</c:v>
                </c:pt>
                <c:pt idx="1">
                  <c:v>2</c:v>
                </c:pt>
                <c:pt idx="2">
                  <c:v>4</c:v>
                </c:pt>
              </c:numCache>
            </c:numRef>
          </c:cat>
          <c:val>
            <c:numRef>
              <c:f>Sheet1!$K$2:$M$2</c:f>
              <c:numCache>
                <c:formatCode>General</c:formatCode>
                <c:ptCount val="3"/>
                <c:pt idx="0">
                  <c:v>0</c:v>
                </c:pt>
                <c:pt idx="1">
                  <c:v>41.288815179709204</c:v>
                </c:pt>
                <c:pt idx="2">
                  <c:v>41.469838585425435</c:v>
                </c:pt>
              </c:numCache>
            </c:numRef>
          </c:val>
          <c:smooth val="0"/>
          <c:extLst>
            <c:ext xmlns:c16="http://schemas.microsoft.com/office/drawing/2014/chart" uri="{C3380CC4-5D6E-409C-BE32-E72D297353CC}">
              <c16:uniqueId val="{00000000-5F36-4731-8E33-57715F56701A}"/>
            </c:ext>
          </c:extLst>
        </c:ser>
        <c:dLbls>
          <c:showLegendKey val="0"/>
          <c:showVal val="0"/>
          <c:showCatName val="0"/>
          <c:showSerName val="0"/>
          <c:showPercent val="0"/>
          <c:showBubbleSize val="0"/>
        </c:dLbls>
        <c:marker val="1"/>
        <c:smooth val="0"/>
        <c:axId val="612459912"/>
        <c:axId val="612453680"/>
      </c:lineChart>
      <c:catAx>
        <c:axId val="61245991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 Actors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2453680"/>
        <c:crosses val="autoZero"/>
        <c:auto val="1"/>
        <c:lblAlgn val="ctr"/>
        <c:lblOffset val="100"/>
        <c:noMultiLvlLbl val="0"/>
      </c:catAx>
      <c:valAx>
        <c:axId val="6124536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reduction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2459912"/>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IEEE 8500 yearly simulation (8760)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Sheet1!$K$17:$M$17</c:f>
              <c:numCache>
                <c:formatCode>General</c:formatCode>
                <c:ptCount val="3"/>
                <c:pt idx="0">
                  <c:v>1</c:v>
                </c:pt>
                <c:pt idx="1">
                  <c:v>2</c:v>
                </c:pt>
                <c:pt idx="2">
                  <c:v>6</c:v>
                </c:pt>
              </c:numCache>
            </c:numRef>
          </c:cat>
          <c:val>
            <c:numRef>
              <c:f>Sheet1!$K$18:$M$18</c:f>
              <c:numCache>
                <c:formatCode>General</c:formatCode>
                <c:ptCount val="3"/>
                <c:pt idx="0">
                  <c:v>0</c:v>
                </c:pt>
                <c:pt idx="1">
                  <c:v>30.76158041524506</c:v>
                </c:pt>
                <c:pt idx="2">
                  <c:v>76.528336251646905</c:v>
                </c:pt>
              </c:numCache>
            </c:numRef>
          </c:val>
          <c:smooth val="0"/>
          <c:extLst>
            <c:ext xmlns:c16="http://schemas.microsoft.com/office/drawing/2014/chart" uri="{C3380CC4-5D6E-409C-BE32-E72D297353CC}">
              <c16:uniqueId val="{00000000-23BD-46CC-A3B3-BD44B7F8D615}"/>
            </c:ext>
          </c:extLst>
        </c:ser>
        <c:dLbls>
          <c:showLegendKey val="0"/>
          <c:showVal val="0"/>
          <c:showCatName val="0"/>
          <c:showSerName val="0"/>
          <c:showPercent val="0"/>
          <c:showBubbleSize val="0"/>
        </c:dLbls>
        <c:marker val="1"/>
        <c:smooth val="0"/>
        <c:axId val="710909088"/>
        <c:axId val="710911056"/>
      </c:lineChart>
      <c:catAx>
        <c:axId val="7109090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 Actors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0911056"/>
        <c:crosses val="autoZero"/>
        <c:auto val="1"/>
        <c:lblAlgn val="ctr"/>
        <c:lblOffset val="100"/>
        <c:noMultiLvlLbl val="0"/>
      </c:catAx>
      <c:valAx>
        <c:axId val="710911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reduction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0909088"/>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FF391D5B-F21D-4A23-BC16-77D248A42E04}" type="datetimeFigureOut">
              <a:rPr lang="en-US" smtClean="0"/>
              <a:t>9/19/2019</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EAA87700-C2CA-4156-B879-80D1DD799DB9}" type="slidenum">
              <a:rPr lang="en-US" smtClean="0"/>
              <a:t>‹#›</a:t>
            </a:fld>
            <a:endParaRPr lang="en-US"/>
          </a:p>
        </p:txBody>
      </p:sp>
    </p:spTree>
    <p:extLst>
      <p:ext uri="{BB962C8B-B14F-4D97-AF65-F5344CB8AC3E}">
        <p14:creationId xmlns:p14="http://schemas.microsoft.com/office/powerpoint/2010/main" val="74230962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9-19T13:46:33.441"/>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ignorePressure" value="1"/>
    </inkml:brush>
  </inkml:definitions>
  <inkml:trace contextRef="#ctx0" brushRef="#br0">0-1,'3'0,"2"0,2 0,2 0,0 0,1 0,1 0,2 0,1 0,1 0,3 0,1 0,0 0,0 0,1 0,2 0,-1 0,0 0,4 0,4 0,2 0,0 0,1 0,0 0,1 0,3 0,-1 0,-2 0,-2 0,-3 0,-1 0,-3 0,-2 0,-1 0,-2 0,-1 0,0 0,1 0,1 0,1 0,0 0,2 0,0 0,1 0,2 0,2 0,2 0,0 0,1 0,2 0,0 0,-1 0,2 0,1 0,0 0,2 0,0 0,-1 0,1 0,-2 0,-1 0,-2 0,-3 0,-1 0,-1 0,-1 0,-3 0,0 0,-3 0,0 0,0 0,-1 0,-2 0,-1 0,0 0,1 0,1 0,2 0,0 0,1 0,0 0,2 0,0 0,-2 0,0 0,-2 0,0 0,-2 0,-1 0,-1 0,-3 0,0 0,-2 0,-1 0,-1 0,0 15,1 6,-1-3,1-3,-1-4,0-4,1-3,0-1,-1-3,0 11,-3 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9-19T13:53:08.165"/>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ignorePressure" value="1"/>
    </inkml:brush>
  </inkml:definitions>
  <inkml:trace contextRef="#ctx0" brushRef="#br0">0-1,'5'0,"5"0,2 0,3 0,1 0,2 0,2 0,2 0,3 0,2 0,4 0,2 0,1 0,0 0,1 0,4 0,-1 0,-1 0,6 0,9 0,2 0,2 0,0 0,1 0,2 0,4 0,-2 0,-3 0,-3 0,-4 0,-5 0,-3 0,-3 0,-3 0,-3 0,-3 0,0 0,2 0,3 0,1 0,1 0,3 0,-1 0,3 0,2 0,4 0,4 0,1 0,1 0,2 0,2 0,-2 0,2 0,3 0,0 0,3 0,0 0,0 0,0 0,-2 0,-3 0,-5 0,-3 0,-3 0,-2 0,-1 0,-4 0,-2 0,-5 0,1 0,-1 0,-1 0,-4 0,-2 0,0 0,2 0,2 0,3 0,1 0,1 0,1 0,1 0,2 0,-4 0,0 0,-3 0,-1 0,-2 0,-3 0,-2 0,-3 0,-4 0,-1 0,-2 0,-1 0,-1 15,1 6,0-3,0-3,0-4,0-4,0-3,0-1,1-3,-4 11,-3 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628" cy="466412"/>
          </a:xfrm>
          <a:prstGeom prst="rect">
            <a:avLst/>
          </a:prstGeom>
        </p:spPr>
        <p:txBody>
          <a:bodyPr vert="horz" lIns="91650" tIns="45825" rIns="91650" bIns="45825" rtlCol="0"/>
          <a:lstStyle>
            <a:lvl1pPr algn="l">
              <a:defRPr sz="1200"/>
            </a:lvl1pPr>
          </a:lstStyle>
          <a:p>
            <a:endParaRPr lang="en-US" dirty="0"/>
          </a:p>
        </p:txBody>
      </p:sp>
      <p:sp>
        <p:nvSpPr>
          <p:cNvPr id="3" name="Date Placeholder 2"/>
          <p:cNvSpPr>
            <a:spLocks noGrp="1"/>
          </p:cNvSpPr>
          <p:nvPr>
            <p:ph type="dt" idx="1"/>
          </p:nvPr>
        </p:nvSpPr>
        <p:spPr>
          <a:xfrm>
            <a:off x="3971183" y="0"/>
            <a:ext cx="3037628" cy="466412"/>
          </a:xfrm>
          <a:prstGeom prst="rect">
            <a:avLst/>
          </a:prstGeom>
        </p:spPr>
        <p:txBody>
          <a:bodyPr vert="horz" lIns="91650" tIns="45825" rIns="91650" bIns="45825" rtlCol="0"/>
          <a:lstStyle>
            <a:lvl1pPr algn="r">
              <a:defRPr sz="1200"/>
            </a:lvl1pPr>
          </a:lstStyle>
          <a:p>
            <a:fld id="{21D603EA-85D6-422C-AB10-17A2A7923832}" type="datetimeFigureOut">
              <a:rPr lang="en-US" smtClean="0"/>
              <a:t>9/19/2019</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650" tIns="45825" rIns="91650" bIns="45825" rtlCol="0" anchor="ctr"/>
          <a:lstStyle/>
          <a:p>
            <a:endParaRPr lang="en-US" dirty="0"/>
          </a:p>
        </p:txBody>
      </p:sp>
      <p:sp>
        <p:nvSpPr>
          <p:cNvPr id="5" name="Notes Placeholder 4"/>
          <p:cNvSpPr>
            <a:spLocks noGrp="1"/>
          </p:cNvSpPr>
          <p:nvPr>
            <p:ph type="body" sz="quarter" idx="3"/>
          </p:nvPr>
        </p:nvSpPr>
        <p:spPr>
          <a:xfrm>
            <a:off x="701359" y="4474689"/>
            <a:ext cx="5607684" cy="3659661"/>
          </a:xfrm>
          <a:prstGeom prst="rect">
            <a:avLst/>
          </a:prstGeom>
        </p:spPr>
        <p:txBody>
          <a:bodyPr vert="horz" lIns="91650" tIns="45825" rIns="91650" bIns="458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89"/>
            <a:ext cx="3037628" cy="466411"/>
          </a:xfrm>
          <a:prstGeom prst="rect">
            <a:avLst/>
          </a:prstGeom>
        </p:spPr>
        <p:txBody>
          <a:bodyPr vert="horz" lIns="91650" tIns="45825" rIns="91650" bIns="45825"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1183" y="8829989"/>
            <a:ext cx="3037628" cy="466411"/>
          </a:xfrm>
          <a:prstGeom prst="rect">
            <a:avLst/>
          </a:prstGeom>
        </p:spPr>
        <p:txBody>
          <a:bodyPr vert="horz" lIns="91650" tIns="45825" rIns="91650" bIns="45825" rtlCol="0" anchor="b"/>
          <a:lstStyle>
            <a:lvl1pPr algn="r">
              <a:defRPr sz="1200"/>
            </a:lvl1pPr>
          </a:lstStyle>
          <a:p>
            <a:fld id="{6DE649CB-0B81-4204-A849-0379B10D6E2B}" type="slidenum">
              <a:rPr lang="en-US" smtClean="0"/>
              <a:t>‹#›</a:t>
            </a:fld>
            <a:endParaRPr lang="en-US" dirty="0"/>
          </a:p>
        </p:txBody>
      </p:sp>
    </p:spTree>
    <p:extLst>
      <p:ext uri="{BB962C8B-B14F-4D97-AF65-F5344CB8AC3E}">
        <p14:creationId xmlns:p14="http://schemas.microsoft.com/office/powerpoint/2010/main" val="2200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3</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29741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20</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65978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21</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05509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22</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38254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23</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22775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24</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00125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25</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526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26</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30331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27</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55304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29</a:t>
            </a:fld>
            <a:endParaRPr lang="es-CO"/>
          </a:p>
        </p:txBody>
      </p:sp>
    </p:spTree>
    <p:extLst>
      <p:ext uri="{BB962C8B-B14F-4D97-AF65-F5344CB8AC3E}">
        <p14:creationId xmlns:p14="http://schemas.microsoft.com/office/powerpoint/2010/main" val="94236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30</a:t>
            </a:fld>
            <a:endParaRPr lang="es-CO"/>
          </a:p>
        </p:txBody>
      </p:sp>
    </p:spTree>
    <p:extLst>
      <p:ext uri="{BB962C8B-B14F-4D97-AF65-F5344CB8AC3E}">
        <p14:creationId xmlns:p14="http://schemas.microsoft.com/office/powerpoint/2010/main" val="1691857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8</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93964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31</a:t>
            </a:fld>
            <a:endParaRPr lang="es-CO"/>
          </a:p>
        </p:txBody>
      </p:sp>
    </p:spTree>
    <p:extLst>
      <p:ext uri="{BB962C8B-B14F-4D97-AF65-F5344CB8AC3E}">
        <p14:creationId xmlns:p14="http://schemas.microsoft.com/office/powerpoint/2010/main" val="3566840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32</a:t>
            </a:fld>
            <a:endParaRPr lang="es-CO"/>
          </a:p>
        </p:txBody>
      </p:sp>
    </p:spTree>
    <p:extLst>
      <p:ext uri="{BB962C8B-B14F-4D97-AF65-F5344CB8AC3E}">
        <p14:creationId xmlns:p14="http://schemas.microsoft.com/office/powerpoint/2010/main" val="40521103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33</a:t>
            </a:fld>
            <a:endParaRPr lang="es-CO"/>
          </a:p>
        </p:txBody>
      </p:sp>
    </p:spTree>
    <p:extLst>
      <p:ext uri="{BB962C8B-B14F-4D97-AF65-F5344CB8AC3E}">
        <p14:creationId xmlns:p14="http://schemas.microsoft.com/office/powerpoint/2010/main" val="1616198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34</a:t>
            </a:fld>
            <a:endParaRPr lang="es-CO"/>
          </a:p>
        </p:txBody>
      </p:sp>
    </p:spTree>
    <p:extLst>
      <p:ext uri="{BB962C8B-B14F-4D97-AF65-F5344CB8AC3E}">
        <p14:creationId xmlns:p14="http://schemas.microsoft.com/office/powerpoint/2010/main" val="875038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35</a:t>
            </a:fld>
            <a:endParaRPr lang="es-CO"/>
          </a:p>
        </p:txBody>
      </p:sp>
    </p:spTree>
    <p:extLst>
      <p:ext uri="{BB962C8B-B14F-4D97-AF65-F5344CB8AC3E}">
        <p14:creationId xmlns:p14="http://schemas.microsoft.com/office/powerpoint/2010/main" val="2940666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36</a:t>
            </a:fld>
            <a:endParaRPr lang="es-CO"/>
          </a:p>
        </p:txBody>
      </p:sp>
    </p:spTree>
    <p:extLst>
      <p:ext uri="{BB962C8B-B14F-4D97-AF65-F5344CB8AC3E}">
        <p14:creationId xmlns:p14="http://schemas.microsoft.com/office/powerpoint/2010/main" val="2407838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37</a:t>
            </a:fld>
            <a:endParaRPr lang="es-CO"/>
          </a:p>
        </p:txBody>
      </p:sp>
    </p:spTree>
    <p:extLst>
      <p:ext uri="{BB962C8B-B14F-4D97-AF65-F5344CB8AC3E}">
        <p14:creationId xmlns:p14="http://schemas.microsoft.com/office/powerpoint/2010/main" val="3798703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39</a:t>
            </a:fld>
            <a:endParaRPr lang="es-CO"/>
          </a:p>
        </p:txBody>
      </p:sp>
    </p:spTree>
    <p:extLst>
      <p:ext uri="{BB962C8B-B14F-4D97-AF65-F5344CB8AC3E}">
        <p14:creationId xmlns:p14="http://schemas.microsoft.com/office/powerpoint/2010/main" val="23177859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40</a:t>
            </a:fld>
            <a:endParaRPr lang="es-CO"/>
          </a:p>
        </p:txBody>
      </p:sp>
    </p:spTree>
    <p:extLst>
      <p:ext uri="{BB962C8B-B14F-4D97-AF65-F5344CB8AC3E}">
        <p14:creationId xmlns:p14="http://schemas.microsoft.com/office/powerpoint/2010/main" val="3515684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41</a:t>
            </a:fld>
            <a:endParaRPr lang="es-CO"/>
          </a:p>
        </p:txBody>
      </p:sp>
    </p:spTree>
    <p:extLst>
      <p:ext uri="{BB962C8B-B14F-4D97-AF65-F5344CB8AC3E}">
        <p14:creationId xmlns:p14="http://schemas.microsoft.com/office/powerpoint/2010/main" val="1574026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9</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33130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42</a:t>
            </a:fld>
            <a:endParaRPr lang="es-CO"/>
          </a:p>
        </p:txBody>
      </p:sp>
    </p:spTree>
    <p:extLst>
      <p:ext uri="{BB962C8B-B14F-4D97-AF65-F5344CB8AC3E}">
        <p14:creationId xmlns:p14="http://schemas.microsoft.com/office/powerpoint/2010/main" val="1973341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10</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23946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11</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04823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16</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7793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17</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434004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18</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27781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19</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752805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EPRI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8708" name="Rectangle 36"/>
          <p:cNvSpPr>
            <a:spLocks noGrp="1" noChangeArrowheads="1"/>
          </p:cNvSpPr>
          <p:nvPr>
            <p:ph type="subTitle" sz="quarter" idx="1" hasCustomPrompt="1"/>
          </p:nvPr>
        </p:nvSpPr>
        <p:spPr>
          <a:xfrm>
            <a:off x="338625" y="4099468"/>
            <a:ext cx="3633300" cy="1994984"/>
          </a:xfrm>
        </p:spPr>
        <p:txBody>
          <a:bodyPr numCol="1">
            <a:normAutofit/>
          </a:bodyPr>
          <a:lstStyle>
            <a:lvl1pPr marL="0" marR="0" indent="0" algn="l" defTabSz="685783" rtl="0" eaLnBrk="1" fontAlgn="base" latinLnBrk="0" hangingPunct="1">
              <a:lnSpc>
                <a:spcPct val="100000"/>
              </a:lnSpc>
              <a:spcBef>
                <a:spcPct val="0"/>
              </a:spcBef>
              <a:spcAft>
                <a:spcPts val="0"/>
              </a:spcAft>
              <a:buClr>
                <a:schemeClr val="tx1">
                  <a:lumMod val="65000"/>
                  <a:lumOff val="35000"/>
                </a:schemeClr>
              </a:buClr>
              <a:buSzPct val="80000"/>
              <a:buFontTx/>
              <a:buNone/>
              <a:tabLst/>
              <a:defRPr sz="16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38625" y="590719"/>
            <a:ext cx="3633300" cy="2897570"/>
          </a:xfrm>
        </p:spPr>
        <p:txBody>
          <a:bodyPr anchor="b">
            <a:normAutofit/>
          </a:bodyPr>
          <a:lstStyle>
            <a:lvl1pPr algn="l">
              <a:spcAft>
                <a:spcPts val="450"/>
              </a:spcAft>
              <a:defRPr sz="2800">
                <a:solidFill>
                  <a:schemeClr val="tx1"/>
                </a:solidFill>
              </a:defRPr>
            </a:lvl1pPr>
          </a:lstStyle>
          <a:p>
            <a:r>
              <a:rPr lang="en-US" dirty="0"/>
              <a:t>CLICK TO EDIT MASTER TITLE STYLE</a:t>
            </a:r>
          </a:p>
        </p:txBody>
      </p:sp>
      <p:sp>
        <p:nvSpPr>
          <p:cNvPr id="9" name="Rectangle 8"/>
          <p:cNvSpPr/>
          <p:nvPr userDrawn="1"/>
        </p:nvSpPr>
        <p:spPr bwMode="auto">
          <a:xfrm flipH="1">
            <a:off x="-1" y="0"/>
            <a:ext cx="77599" cy="6858000"/>
          </a:xfrm>
          <a:prstGeom prst="rect">
            <a:avLst/>
          </a:prstGeom>
          <a:solidFill>
            <a:schemeClr val="accent1"/>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rgbClr val="000000"/>
              </a:solidFill>
              <a:effectLst/>
              <a:latin typeface="Arial" charset="0"/>
            </a:endParaRPr>
          </a:p>
        </p:txBody>
      </p:sp>
      <p:sp>
        <p:nvSpPr>
          <p:cNvPr id="19" name="Rechteck 10"/>
          <p:cNvSpPr/>
          <p:nvPr userDrawn="1"/>
        </p:nvSpPr>
        <p:spPr>
          <a:xfrm>
            <a:off x="4481538"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1"/>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0" name="Rechteck 10"/>
          <p:cNvSpPr/>
          <p:nvPr userDrawn="1"/>
        </p:nvSpPr>
        <p:spPr>
          <a:xfrm>
            <a:off x="4352482"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1"/>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1" name="Rechteck 10"/>
          <p:cNvSpPr/>
          <p:nvPr userDrawn="1"/>
        </p:nvSpPr>
        <p:spPr>
          <a:xfrm>
            <a:off x="4223427"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1"/>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 name="Text Placeholder 7"/>
          <p:cNvSpPr>
            <a:spLocks noGrp="1"/>
          </p:cNvSpPr>
          <p:nvPr>
            <p:ph type="body" sz="quarter" idx="10" hasCustomPrompt="1"/>
          </p:nvPr>
        </p:nvSpPr>
        <p:spPr>
          <a:xfrm>
            <a:off x="338625" y="3509558"/>
            <a:ext cx="3633300" cy="589913"/>
          </a:xfrm>
        </p:spPr>
        <p:txBody>
          <a:bodyPr>
            <a:normAutofit/>
          </a:bodyPr>
          <a:lstStyle>
            <a:lvl1pPr marL="0" indent="0">
              <a:buNone/>
              <a:defRPr sz="1800" b="1" baseline="0">
                <a:solidFill>
                  <a:schemeClr val="accent1"/>
                </a:solidFill>
                <a:latin typeface="+mj-lt"/>
              </a:defRPr>
            </a:lvl1pPr>
          </a:lstStyle>
          <a:p>
            <a:pPr lvl="0"/>
            <a:r>
              <a:rPr lang="en-US" dirty="0"/>
              <a:t>Click To Edit Subtitle</a:t>
            </a:r>
          </a:p>
        </p:txBody>
      </p:sp>
      <p:sp>
        <p:nvSpPr>
          <p:cNvPr id="22" name="Text Box 47"/>
          <p:cNvSpPr txBox="1">
            <a:spLocks noChangeArrowheads="1"/>
          </p:cNvSpPr>
          <p:nvPr userDrawn="1"/>
        </p:nvSpPr>
        <p:spPr bwMode="auto">
          <a:xfrm>
            <a:off x="1657488" y="6498160"/>
            <a:ext cx="2534668" cy="200055"/>
          </a:xfrm>
          <a:prstGeom prst="rect">
            <a:avLst/>
          </a:prstGeom>
          <a:noFill/>
          <a:ln w="9525">
            <a:noFill/>
            <a:miter lim="800000"/>
            <a:headEnd/>
            <a:tailEnd/>
          </a:ln>
          <a:effectLst/>
        </p:spPr>
        <p:txBody>
          <a:bodyPr wrap="none">
            <a:spAutoFit/>
          </a:bodyPr>
          <a:lstStyle/>
          <a:p>
            <a:pPr algn="ctr">
              <a:spcBef>
                <a:spcPts val="0"/>
              </a:spcBef>
            </a:pPr>
            <a:r>
              <a:rPr lang="en-US" sz="700" dirty="0">
                <a:solidFill>
                  <a:schemeClr val="bg1">
                    <a:lumMod val="50000"/>
                  </a:schemeClr>
                </a:solidFill>
                <a:latin typeface="Calibri Light" panose="020F0302020204030204" pitchFamily="34" charset="0"/>
                <a:cs typeface="Calibri Light" panose="020F0302020204030204" pitchFamily="34" charset="0"/>
              </a:rPr>
              <a:t>© 2019 Electric Power Research Institute, Inc. All rights reserved.</a:t>
            </a:r>
          </a:p>
        </p:txBody>
      </p:sp>
      <p:sp>
        <p:nvSpPr>
          <p:cNvPr id="23" name="TextBox 22">
            <a:hlinkClick r:id="rId3"/>
          </p:cNvPr>
          <p:cNvSpPr txBox="1"/>
          <p:nvPr userDrawn="1"/>
        </p:nvSpPr>
        <p:spPr>
          <a:xfrm>
            <a:off x="338624" y="6462580"/>
            <a:ext cx="1510665" cy="230832"/>
          </a:xfrm>
          <a:prstGeom prst="rect">
            <a:avLst/>
          </a:prstGeom>
          <a:noFill/>
        </p:spPr>
        <p:txBody>
          <a:bodyPr wrap="square" rtlCol="0">
            <a:spAutoFit/>
          </a:bodyPr>
          <a:lstStyle/>
          <a:p>
            <a:pPr algn="l"/>
            <a:r>
              <a:rPr lang="en-US" sz="900" b="1" spc="200" baseline="0" dirty="0">
                <a:solidFill>
                  <a:schemeClr val="tx1">
                    <a:lumMod val="65000"/>
                    <a:lumOff val="35000"/>
                  </a:schemeClr>
                </a:solidFill>
                <a:latin typeface="Century Gothic" panose="020B0502020202020204" pitchFamily="34" charset="0"/>
              </a:rPr>
              <a:t>www.epri.com</a:t>
            </a:r>
          </a:p>
        </p:txBody>
      </p:sp>
      <p:cxnSp>
        <p:nvCxnSpPr>
          <p:cNvPr id="24" name="Straight Connector 23"/>
          <p:cNvCxnSpPr/>
          <p:nvPr userDrawn="1"/>
        </p:nvCxnSpPr>
        <p:spPr bwMode="auto">
          <a:xfrm>
            <a:off x="1657488" y="6179604"/>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5" name="Picture 24">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9767" y="6284319"/>
            <a:ext cx="150229" cy="150229"/>
          </a:xfrm>
          <a:prstGeom prst="rect">
            <a:avLst/>
          </a:prstGeom>
        </p:spPr>
      </p:pic>
      <p:pic>
        <p:nvPicPr>
          <p:cNvPr id="26" name="Picture 25">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14160" y="6277557"/>
            <a:ext cx="75579" cy="163755"/>
          </a:xfrm>
          <a:prstGeom prst="rect">
            <a:avLst/>
          </a:prstGeom>
        </p:spPr>
      </p:pic>
      <p:pic>
        <p:nvPicPr>
          <p:cNvPr id="27" name="Picture 26">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54895" y="6293928"/>
            <a:ext cx="160709" cy="131013"/>
          </a:xfrm>
          <a:prstGeom prst="rect">
            <a:avLst/>
          </a:prstGeom>
        </p:spPr>
      </p:pic>
      <p:pic>
        <p:nvPicPr>
          <p:cNvPr id="28" name="Picture 27"/>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6118698" y="456732"/>
            <a:ext cx="2613498" cy="426444"/>
          </a:xfrm>
          <a:prstGeom prst="rect">
            <a:avLst/>
          </a:prstGeom>
        </p:spPr>
      </p:pic>
    </p:spTree>
    <p:extLst>
      <p:ext uri="{BB962C8B-B14F-4D97-AF65-F5344CB8AC3E}">
        <p14:creationId xmlns:p14="http://schemas.microsoft.com/office/powerpoint/2010/main" val="526532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5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0" grpId="0" animBg="1"/>
      <p:bldP spid="21"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4320" y="182880"/>
            <a:ext cx="85725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74320" y="1005840"/>
            <a:ext cx="4183380" cy="639762"/>
          </a:xfrm>
        </p:spPr>
        <p:txBody>
          <a:bodyPr anchor="b">
            <a:normAutofit/>
          </a:bodyPr>
          <a:lstStyle>
            <a:lvl1pPr marL="0" indent="0">
              <a:buNone/>
              <a:defRPr sz="1600" b="1">
                <a:solidFill>
                  <a:schemeClr val="tx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Edit Master text styles</a:t>
            </a:r>
          </a:p>
        </p:txBody>
      </p:sp>
      <p:sp>
        <p:nvSpPr>
          <p:cNvPr id="4" name="Content Placeholder 3"/>
          <p:cNvSpPr>
            <a:spLocks noGrp="1"/>
          </p:cNvSpPr>
          <p:nvPr>
            <p:ph sz="half" idx="2"/>
          </p:nvPr>
        </p:nvSpPr>
        <p:spPr>
          <a:xfrm>
            <a:off x="274320" y="1737360"/>
            <a:ext cx="4183380" cy="4663440"/>
          </a:xfrm>
        </p:spPr>
        <p:txBody>
          <a:bodyPr/>
          <a:lstStyle>
            <a:lvl1pPr>
              <a:defRPr sz="1500">
                <a:solidFill>
                  <a:schemeClr val="tx1"/>
                </a:solidFill>
              </a:defRPr>
            </a:lvl1pPr>
            <a:lvl2pPr>
              <a:defRPr sz="1350">
                <a:solidFill>
                  <a:schemeClr val="tx1"/>
                </a:solidFill>
              </a:defRPr>
            </a:lvl2pPr>
            <a:lvl3pPr>
              <a:defRPr sz="1350">
                <a:solidFill>
                  <a:schemeClr val="tx1"/>
                </a:solidFill>
              </a:defRPr>
            </a:lvl3pPr>
            <a:lvl4pPr>
              <a:defRPr sz="1350">
                <a:solidFill>
                  <a:schemeClr val="tx1"/>
                </a:solidFill>
              </a:defRPr>
            </a:lvl4pPr>
            <a:lvl5pPr>
              <a:defRPr sz="1350">
                <a:solidFill>
                  <a:schemeClr val="tx1"/>
                </a:solidFill>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005840"/>
            <a:ext cx="4183380" cy="639762"/>
          </a:xfrm>
        </p:spPr>
        <p:txBody>
          <a:bodyPr anchor="b">
            <a:normAutofit/>
          </a:bodyPr>
          <a:lstStyle>
            <a:lvl1pPr marL="0" indent="0">
              <a:buNone/>
              <a:defRPr sz="1600" b="1">
                <a:solidFill>
                  <a:schemeClr val="tx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Edit Master text styles</a:t>
            </a:r>
          </a:p>
        </p:txBody>
      </p:sp>
      <p:sp>
        <p:nvSpPr>
          <p:cNvPr id="6" name="Content Placeholder 5"/>
          <p:cNvSpPr>
            <a:spLocks noGrp="1"/>
          </p:cNvSpPr>
          <p:nvPr>
            <p:ph sz="quarter" idx="4"/>
          </p:nvPr>
        </p:nvSpPr>
        <p:spPr>
          <a:xfrm>
            <a:off x="4663439" y="1737360"/>
            <a:ext cx="4183380" cy="4663440"/>
          </a:xfrm>
        </p:spPr>
        <p:txBody>
          <a:bodyPr/>
          <a:lstStyle>
            <a:lvl1pPr>
              <a:defRPr sz="1500">
                <a:solidFill>
                  <a:schemeClr val="tx1"/>
                </a:solidFill>
              </a:defRPr>
            </a:lvl1pPr>
            <a:lvl2pPr>
              <a:defRPr sz="1350">
                <a:solidFill>
                  <a:schemeClr val="tx1"/>
                </a:solidFill>
              </a:defRPr>
            </a:lvl2pPr>
            <a:lvl3pPr>
              <a:defRPr sz="1350">
                <a:solidFill>
                  <a:schemeClr val="tx1"/>
                </a:solidFill>
              </a:defRPr>
            </a:lvl3pPr>
            <a:lvl4pPr>
              <a:defRPr sz="1350">
                <a:solidFill>
                  <a:schemeClr val="tx1"/>
                </a:solidFill>
              </a:defRPr>
            </a:lvl4pPr>
            <a:lvl5pPr>
              <a:defRPr sz="1350">
                <a:solidFill>
                  <a:schemeClr val="tx1"/>
                </a:solidFill>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2701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591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2281"/>
            <a:ext cx="9144000" cy="6419421"/>
          </a:xfrm>
          <a:prstGeom prst="rect">
            <a:avLst/>
          </a:prstGeom>
        </p:spPr>
      </p:pic>
      <p:sp>
        <p:nvSpPr>
          <p:cNvPr id="6" name="Rectangle 5"/>
          <p:cNvSpPr/>
          <p:nvPr userDrawn="1"/>
        </p:nvSpPr>
        <p:spPr bwMode="auto">
          <a:xfrm>
            <a:off x="3517" y="2712787"/>
            <a:ext cx="9144000" cy="1626781"/>
          </a:xfrm>
          <a:prstGeom prst="rect">
            <a:avLst/>
          </a:prstGeom>
          <a:solidFill>
            <a:schemeClr val="bg1"/>
          </a:solidFill>
          <a:ln w="9525" cap="flat" cmpd="sng" algn="ctr">
            <a:noFill/>
            <a:prstDash val="solid"/>
            <a:round/>
            <a:headEnd type="none" w="med" len="med"/>
            <a:tailEnd type="none" w="med" len="med"/>
          </a:ln>
          <a:effectLst>
            <a:innerShdw blurRad="50800">
              <a:prstClr val="black">
                <a:alpha val="53000"/>
              </a:prstClr>
            </a:innerShdw>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8" name="Rectangle 7"/>
          <p:cNvSpPr/>
          <p:nvPr userDrawn="1"/>
        </p:nvSpPr>
        <p:spPr bwMode="auto">
          <a:xfrm flipV="1">
            <a:off x="3" y="4339571"/>
            <a:ext cx="1529861" cy="45719"/>
          </a:xfrm>
          <a:prstGeom prst="rect">
            <a:avLst/>
          </a:prstGeom>
          <a:solidFill>
            <a:srgbClr val="00B0F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9" name="Rectangle 8"/>
          <p:cNvSpPr/>
          <p:nvPr userDrawn="1"/>
        </p:nvSpPr>
        <p:spPr bwMode="auto">
          <a:xfrm flipV="1">
            <a:off x="1522830" y="4339571"/>
            <a:ext cx="1529861" cy="45719"/>
          </a:xfrm>
          <a:prstGeom prst="rect">
            <a:avLst/>
          </a:prstGeom>
          <a:solidFill>
            <a:srgbClr val="92D05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10" name="Rectangle 9"/>
          <p:cNvSpPr/>
          <p:nvPr userDrawn="1"/>
        </p:nvSpPr>
        <p:spPr bwMode="auto">
          <a:xfrm flipV="1">
            <a:off x="3045658" y="4339571"/>
            <a:ext cx="1529861" cy="45719"/>
          </a:xfrm>
          <a:prstGeom prst="rect">
            <a:avLst/>
          </a:prstGeom>
          <a:solidFill>
            <a:srgbClr val="FB9705"/>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11" name="Rectangle 10"/>
          <p:cNvSpPr/>
          <p:nvPr userDrawn="1"/>
        </p:nvSpPr>
        <p:spPr bwMode="auto">
          <a:xfrm flipV="1">
            <a:off x="4568486" y="4339571"/>
            <a:ext cx="1529861" cy="45719"/>
          </a:xfrm>
          <a:prstGeom prst="rect">
            <a:avLst/>
          </a:prstGeom>
          <a:solidFill>
            <a:srgbClr val="0070C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12" name="Rectangle 11"/>
          <p:cNvSpPr/>
          <p:nvPr userDrawn="1"/>
        </p:nvSpPr>
        <p:spPr bwMode="auto">
          <a:xfrm flipV="1">
            <a:off x="6091314" y="4339571"/>
            <a:ext cx="1529861" cy="45719"/>
          </a:xfrm>
          <a:prstGeom prst="rect">
            <a:avLst/>
          </a:prstGeom>
          <a:solidFill>
            <a:srgbClr val="C54343"/>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13" name="Rectangle 12"/>
          <p:cNvSpPr/>
          <p:nvPr userDrawn="1"/>
        </p:nvSpPr>
        <p:spPr bwMode="auto">
          <a:xfrm flipV="1">
            <a:off x="7614141" y="4339571"/>
            <a:ext cx="1529861" cy="45719"/>
          </a:xfrm>
          <a:prstGeom prst="rect">
            <a:avLst/>
          </a:prstGeom>
          <a:solidFill>
            <a:srgbClr val="33CCCC"/>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15" name="Rectangle 35"/>
          <p:cNvSpPr>
            <a:spLocks noGrp="1" noChangeArrowheads="1"/>
          </p:cNvSpPr>
          <p:nvPr>
            <p:ph type="ctrTitle" sz="quarter" hasCustomPrompt="1"/>
          </p:nvPr>
        </p:nvSpPr>
        <p:spPr>
          <a:xfrm>
            <a:off x="3518" y="2712787"/>
            <a:ext cx="9147517" cy="1626781"/>
          </a:xfrm>
        </p:spPr>
        <p:txBody>
          <a:bodyPr anchor="ctr">
            <a:normAutofit/>
          </a:bodyPr>
          <a:lstStyle>
            <a:lvl1pPr algn="ctr">
              <a:spcAft>
                <a:spcPts val="450"/>
              </a:spcAft>
              <a:defRPr sz="2700">
                <a:solidFill>
                  <a:schemeClr val="tx1"/>
                </a:solidFill>
              </a:defRPr>
            </a:lvl1pPr>
          </a:lstStyle>
          <a:p>
            <a:r>
              <a:rPr lang="en-US" dirty="0"/>
              <a:t>CLICK TO EDIT SECTION TITLE STYLE</a:t>
            </a:r>
          </a:p>
        </p:txBody>
      </p:sp>
    </p:spTree>
    <p:extLst>
      <p:ext uri="{BB962C8B-B14F-4D97-AF65-F5344CB8AC3E}">
        <p14:creationId xmlns:p14="http://schemas.microsoft.com/office/powerpoint/2010/main" val="2249479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2281"/>
            <a:ext cx="9144000" cy="6419421"/>
          </a:xfrm>
          <a:prstGeom prst="rect">
            <a:avLst/>
          </a:prstGeom>
        </p:spPr>
      </p:pic>
      <p:sp>
        <p:nvSpPr>
          <p:cNvPr id="6" name="Rectangle 5"/>
          <p:cNvSpPr/>
          <p:nvPr userDrawn="1"/>
        </p:nvSpPr>
        <p:spPr bwMode="auto">
          <a:xfrm>
            <a:off x="0" y="3080826"/>
            <a:ext cx="9144000" cy="801858"/>
          </a:xfrm>
          <a:prstGeom prst="rect">
            <a:avLst/>
          </a:prstGeom>
          <a:solidFill>
            <a:schemeClr val="bg1"/>
          </a:solidFill>
          <a:ln w="9525" cap="flat" cmpd="sng" algn="ctr">
            <a:noFill/>
            <a:prstDash val="solid"/>
            <a:round/>
            <a:headEnd type="none" w="med" len="med"/>
            <a:tailEnd type="none" w="med" len="med"/>
          </a:ln>
          <a:effectLst>
            <a:innerShdw blurRad="50800">
              <a:prstClr val="black">
                <a:alpha val="53000"/>
              </a:prstClr>
            </a:innerShdw>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5" name="TextBox 4"/>
          <p:cNvSpPr txBox="1"/>
          <p:nvPr userDrawn="1"/>
        </p:nvSpPr>
        <p:spPr>
          <a:xfrm>
            <a:off x="0" y="3275341"/>
            <a:ext cx="9144000" cy="604911"/>
          </a:xfrm>
          <a:prstGeom prst="rect">
            <a:avLst/>
          </a:prstGeom>
          <a:noFill/>
        </p:spPr>
        <p:txBody>
          <a:bodyPr wrap="none" rtlCol="0">
            <a:noAutofit/>
          </a:bodyPr>
          <a:lstStyle/>
          <a:p>
            <a:pPr algn="ctr">
              <a:spcBef>
                <a:spcPts val="0"/>
              </a:spcBef>
            </a:pPr>
            <a:r>
              <a:rPr lang="en-US" sz="2100" b="1" spc="113" baseline="0" dirty="0">
                <a:solidFill>
                  <a:schemeClr val="tx1">
                    <a:lumMod val="90000"/>
                    <a:lumOff val="10000"/>
                  </a:schemeClr>
                </a:solidFill>
                <a:latin typeface="+mj-lt"/>
              </a:rPr>
              <a:t>Together…Shaping the Future of Electricity</a:t>
            </a:r>
          </a:p>
        </p:txBody>
      </p:sp>
      <p:sp>
        <p:nvSpPr>
          <p:cNvPr id="8" name="Rectangle 7"/>
          <p:cNvSpPr/>
          <p:nvPr userDrawn="1"/>
        </p:nvSpPr>
        <p:spPr bwMode="auto">
          <a:xfrm flipV="1">
            <a:off x="3" y="3847518"/>
            <a:ext cx="1529861" cy="45719"/>
          </a:xfrm>
          <a:prstGeom prst="rect">
            <a:avLst/>
          </a:prstGeom>
          <a:solidFill>
            <a:srgbClr val="00B0F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9" name="Rectangle 8"/>
          <p:cNvSpPr/>
          <p:nvPr userDrawn="1"/>
        </p:nvSpPr>
        <p:spPr bwMode="auto">
          <a:xfrm flipV="1">
            <a:off x="1522830" y="3847518"/>
            <a:ext cx="1529861" cy="45719"/>
          </a:xfrm>
          <a:prstGeom prst="rect">
            <a:avLst/>
          </a:prstGeom>
          <a:solidFill>
            <a:srgbClr val="92D05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10" name="Rectangle 9"/>
          <p:cNvSpPr/>
          <p:nvPr userDrawn="1"/>
        </p:nvSpPr>
        <p:spPr bwMode="auto">
          <a:xfrm flipV="1">
            <a:off x="3045658" y="3847518"/>
            <a:ext cx="1529861" cy="45719"/>
          </a:xfrm>
          <a:prstGeom prst="rect">
            <a:avLst/>
          </a:prstGeom>
          <a:solidFill>
            <a:srgbClr val="FB9705"/>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11" name="Rectangle 10"/>
          <p:cNvSpPr/>
          <p:nvPr userDrawn="1"/>
        </p:nvSpPr>
        <p:spPr bwMode="auto">
          <a:xfrm flipV="1">
            <a:off x="4568486" y="3847518"/>
            <a:ext cx="1529861" cy="45719"/>
          </a:xfrm>
          <a:prstGeom prst="rect">
            <a:avLst/>
          </a:prstGeom>
          <a:solidFill>
            <a:srgbClr val="0070C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12" name="Rectangle 11"/>
          <p:cNvSpPr/>
          <p:nvPr userDrawn="1"/>
        </p:nvSpPr>
        <p:spPr bwMode="auto">
          <a:xfrm flipV="1">
            <a:off x="6091314" y="3847518"/>
            <a:ext cx="1529861" cy="45719"/>
          </a:xfrm>
          <a:prstGeom prst="rect">
            <a:avLst/>
          </a:prstGeom>
          <a:solidFill>
            <a:srgbClr val="C54343"/>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13" name="Rectangle 12"/>
          <p:cNvSpPr/>
          <p:nvPr userDrawn="1"/>
        </p:nvSpPr>
        <p:spPr bwMode="auto">
          <a:xfrm flipV="1">
            <a:off x="7614141" y="3847518"/>
            <a:ext cx="1529861" cy="45719"/>
          </a:xfrm>
          <a:prstGeom prst="rect">
            <a:avLst/>
          </a:prstGeom>
          <a:solidFill>
            <a:srgbClr val="33CCCC"/>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243226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1_PDU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37760" y="1188720"/>
            <a:ext cx="4206240" cy="2587752"/>
          </a:xfrm>
          <a:prstGeom prst="rect">
            <a:avLst/>
          </a:prstGeom>
          <a:effectLst>
            <a:reflection blurRad="6350" stA="35000" endPos="35000" dir="5400000" sy="-100000" algn="bl" rotWithShape="0"/>
          </a:effectLst>
        </p:spPr>
      </p:pic>
      <p:sp>
        <p:nvSpPr>
          <p:cNvPr id="28708" name="Rectangle 36"/>
          <p:cNvSpPr>
            <a:spLocks noGrp="1" noChangeArrowheads="1"/>
          </p:cNvSpPr>
          <p:nvPr>
            <p:ph type="subTitle" sz="quarter" idx="1"/>
          </p:nvPr>
        </p:nvSpPr>
        <p:spPr>
          <a:xfrm>
            <a:off x="274320" y="3931920"/>
            <a:ext cx="4572000" cy="2743200"/>
          </a:xfrm>
        </p:spPr>
        <p:txBody>
          <a:bodyPr>
            <a:normAutofit/>
          </a:bodyPr>
          <a:lstStyle>
            <a:lvl1pPr marL="0" indent="0" algn="r">
              <a:spcAft>
                <a:spcPts val="1200"/>
              </a:spcAft>
              <a:buFontTx/>
              <a:buNone/>
              <a:defRPr sz="18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0" y="1097280"/>
            <a:ext cx="4572000" cy="2651760"/>
          </a:xfrm>
        </p:spPr>
        <p:txBody>
          <a:bodyPr anchor="ctr">
            <a:normAutofit/>
          </a:bodyPr>
          <a:lstStyle>
            <a:lvl1pPr algn="r">
              <a:spcAft>
                <a:spcPts val="600"/>
              </a:spcAft>
              <a:defRPr sz="32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309360" y="6583680"/>
            <a:ext cx="2763838" cy="198438"/>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2017 Electric Power Research Institute, Inc. All rights reserved.</a:t>
            </a:r>
            <a:endParaRPr lang="en-US" sz="700" dirty="0">
              <a:solidFill>
                <a:schemeClr val="bg1">
                  <a:lumMod val="50000"/>
                </a:schemeClr>
              </a:solidFill>
            </a:endParaRPr>
          </a:p>
        </p:txBody>
      </p:sp>
      <p:pic>
        <p:nvPicPr>
          <p:cNvPr id="9" name="Picture 8" descr="EPRI logo 2014_RGB_PPT-Large.jpg"/>
          <p:cNvPicPr>
            <a:picLocks noChangeAspect="1"/>
          </p:cNvPicPr>
          <p:nvPr userDrawn="1"/>
        </p:nvPicPr>
        <p:blipFill>
          <a:blip r:embed="rId3" cstate="print"/>
          <a:stretch>
            <a:fillRect/>
          </a:stretch>
        </p:blipFill>
        <p:spPr>
          <a:xfrm>
            <a:off x="6583680" y="365760"/>
            <a:ext cx="2286000" cy="372289"/>
          </a:xfrm>
          <a:prstGeom prst="rect">
            <a:avLst/>
          </a:prstGeom>
        </p:spPr>
      </p:pic>
    </p:spTree>
    <p:extLst>
      <p:ext uri="{BB962C8B-B14F-4D97-AF65-F5344CB8AC3E}">
        <p14:creationId xmlns:p14="http://schemas.microsoft.com/office/powerpoint/2010/main" val="2875925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274320" y="182563"/>
            <a:ext cx="8572500" cy="731520"/>
          </a:xfrm>
        </p:spPr>
        <p:txBody>
          <a:bodyPr>
            <a:no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74320" y="1005840"/>
            <a:ext cx="8572500" cy="466344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273844" y="5715000"/>
            <a:ext cx="8572500" cy="731520"/>
          </a:xfrm>
          <a:solidFill>
            <a:srgbClr val="0040C0"/>
          </a:solidFill>
        </p:spPr>
        <p:txBody>
          <a:bodyPr anchor="ctr"/>
          <a:lstStyle>
            <a:lvl1pPr marL="0" indent="0" algn="ctr">
              <a:spcAft>
                <a:spcPts val="0"/>
              </a:spcAft>
              <a:buNone/>
              <a:defRPr b="1">
                <a:solidFill>
                  <a:schemeClr val="bg1"/>
                </a:solidFill>
                <a:latin typeface="+mj-lt"/>
              </a:defRPr>
            </a:lvl1pPr>
          </a:lstStyle>
          <a:p>
            <a:pPr lvl="0"/>
            <a:r>
              <a:rPr lang="en-US"/>
              <a:t>Edit Master text styles</a:t>
            </a:r>
          </a:p>
        </p:txBody>
      </p:sp>
    </p:spTree>
    <p:extLst>
      <p:ext uri="{BB962C8B-B14F-4D97-AF65-F5344CB8AC3E}">
        <p14:creationId xmlns:p14="http://schemas.microsoft.com/office/powerpoint/2010/main" val="2800562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DU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8708" name="Rectangle 36"/>
          <p:cNvSpPr>
            <a:spLocks noGrp="1" noChangeArrowheads="1"/>
          </p:cNvSpPr>
          <p:nvPr>
            <p:ph type="subTitle" sz="quarter" idx="1" hasCustomPrompt="1"/>
          </p:nvPr>
        </p:nvSpPr>
        <p:spPr>
          <a:xfrm>
            <a:off x="338625" y="4099468"/>
            <a:ext cx="3633300" cy="1994984"/>
          </a:xfrm>
        </p:spPr>
        <p:txBody>
          <a:bodyPr numCol="1">
            <a:normAutofit/>
          </a:bodyPr>
          <a:lstStyle>
            <a:lvl1pPr marL="0" marR="0" indent="0" algn="l" defTabSz="685783" rtl="0" eaLnBrk="1" fontAlgn="base" latinLnBrk="0" hangingPunct="1">
              <a:lnSpc>
                <a:spcPct val="100000"/>
              </a:lnSpc>
              <a:spcBef>
                <a:spcPct val="0"/>
              </a:spcBef>
              <a:spcAft>
                <a:spcPts val="0"/>
              </a:spcAft>
              <a:buClr>
                <a:schemeClr val="tx1">
                  <a:lumMod val="65000"/>
                  <a:lumOff val="35000"/>
                </a:schemeClr>
              </a:buClr>
              <a:buSzPct val="80000"/>
              <a:buFontTx/>
              <a:buNone/>
              <a:tabLst/>
              <a:defRPr sz="16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38625" y="590719"/>
            <a:ext cx="3633300" cy="2897570"/>
          </a:xfrm>
        </p:spPr>
        <p:txBody>
          <a:bodyPr anchor="b">
            <a:normAutofit/>
          </a:bodyPr>
          <a:lstStyle>
            <a:lvl1pPr algn="l">
              <a:spcAft>
                <a:spcPts val="450"/>
              </a:spcAft>
              <a:defRPr sz="2800">
                <a:solidFill>
                  <a:schemeClr val="tx1"/>
                </a:solidFill>
              </a:defRPr>
            </a:lvl1pPr>
          </a:lstStyle>
          <a:p>
            <a:r>
              <a:rPr lang="en-US" dirty="0"/>
              <a:t>CLICK TO EDIT MASTER TITLE STYLE</a:t>
            </a:r>
          </a:p>
        </p:txBody>
      </p:sp>
      <p:sp>
        <p:nvSpPr>
          <p:cNvPr id="9" name="Rectangle 8"/>
          <p:cNvSpPr/>
          <p:nvPr userDrawn="1"/>
        </p:nvSpPr>
        <p:spPr bwMode="auto">
          <a:xfrm flipH="1">
            <a:off x="-1" y="0"/>
            <a:ext cx="77599" cy="6858000"/>
          </a:xfrm>
          <a:prstGeom prst="rect">
            <a:avLst/>
          </a:prstGeom>
          <a:solidFill>
            <a:schemeClr val="accent3"/>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rgbClr val="000000"/>
              </a:solidFill>
              <a:effectLst/>
              <a:latin typeface="Arial" charset="0"/>
            </a:endParaRPr>
          </a:p>
        </p:txBody>
      </p:sp>
      <p:sp>
        <p:nvSpPr>
          <p:cNvPr id="19" name="Rechteck 10"/>
          <p:cNvSpPr/>
          <p:nvPr userDrawn="1"/>
        </p:nvSpPr>
        <p:spPr>
          <a:xfrm>
            <a:off x="4481538"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3"/>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0" name="Rechteck 10"/>
          <p:cNvSpPr/>
          <p:nvPr userDrawn="1"/>
        </p:nvSpPr>
        <p:spPr>
          <a:xfrm>
            <a:off x="4352482"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3"/>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1" name="Rechteck 10"/>
          <p:cNvSpPr/>
          <p:nvPr userDrawn="1"/>
        </p:nvSpPr>
        <p:spPr>
          <a:xfrm>
            <a:off x="4223427"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3"/>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 name="Text Placeholder 7"/>
          <p:cNvSpPr>
            <a:spLocks noGrp="1"/>
          </p:cNvSpPr>
          <p:nvPr>
            <p:ph type="body" sz="quarter" idx="10" hasCustomPrompt="1"/>
          </p:nvPr>
        </p:nvSpPr>
        <p:spPr>
          <a:xfrm>
            <a:off x="338625" y="3509558"/>
            <a:ext cx="3633300" cy="589913"/>
          </a:xfrm>
        </p:spPr>
        <p:txBody>
          <a:bodyPr>
            <a:normAutofit/>
          </a:bodyPr>
          <a:lstStyle>
            <a:lvl1pPr marL="0" indent="0">
              <a:buNone/>
              <a:defRPr sz="1800" b="1" baseline="0">
                <a:solidFill>
                  <a:schemeClr val="accent3"/>
                </a:solidFill>
                <a:latin typeface="+mj-lt"/>
              </a:defRPr>
            </a:lvl1pPr>
          </a:lstStyle>
          <a:p>
            <a:pPr lvl="0"/>
            <a:r>
              <a:rPr lang="en-US" dirty="0"/>
              <a:t>Click To Edit Subtitle</a:t>
            </a:r>
          </a:p>
        </p:txBody>
      </p:sp>
      <p:sp>
        <p:nvSpPr>
          <p:cNvPr id="22" name="Text Box 47"/>
          <p:cNvSpPr txBox="1">
            <a:spLocks noChangeArrowheads="1"/>
          </p:cNvSpPr>
          <p:nvPr userDrawn="1"/>
        </p:nvSpPr>
        <p:spPr bwMode="auto">
          <a:xfrm>
            <a:off x="1657488" y="6498160"/>
            <a:ext cx="2534668" cy="200055"/>
          </a:xfrm>
          <a:prstGeom prst="rect">
            <a:avLst/>
          </a:prstGeom>
          <a:noFill/>
          <a:ln w="9525">
            <a:noFill/>
            <a:miter lim="800000"/>
            <a:headEnd/>
            <a:tailEnd/>
          </a:ln>
          <a:effectLst/>
        </p:spPr>
        <p:txBody>
          <a:bodyPr wrap="none">
            <a:spAutoFit/>
          </a:bodyPr>
          <a:lstStyle/>
          <a:p>
            <a:pPr algn="ctr">
              <a:spcBef>
                <a:spcPts val="0"/>
              </a:spcBef>
            </a:pPr>
            <a:r>
              <a:rPr lang="en-US" sz="700" dirty="0">
                <a:solidFill>
                  <a:schemeClr val="bg1">
                    <a:lumMod val="50000"/>
                  </a:schemeClr>
                </a:solidFill>
                <a:latin typeface="Calibri Light" panose="020F0302020204030204" pitchFamily="34" charset="0"/>
                <a:cs typeface="Calibri Light" panose="020F0302020204030204" pitchFamily="34" charset="0"/>
              </a:rPr>
              <a:t>© 2019 Electric Power Research Institute, Inc. All rights reserved.</a:t>
            </a:r>
          </a:p>
        </p:txBody>
      </p:sp>
      <p:sp>
        <p:nvSpPr>
          <p:cNvPr id="23" name="TextBox 22">
            <a:hlinkClick r:id="rId3"/>
          </p:cNvPr>
          <p:cNvSpPr txBox="1"/>
          <p:nvPr userDrawn="1"/>
        </p:nvSpPr>
        <p:spPr>
          <a:xfrm>
            <a:off x="338624" y="6462580"/>
            <a:ext cx="1510665" cy="230832"/>
          </a:xfrm>
          <a:prstGeom prst="rect">
            <a:avLst/>
          </a:prstGeom>
          <a:noFill/>
        </p:spPr>
        <p:txBody>
          <a:bodyPr wrap="square" rtlCol="0">
            <a:spAutoFit/>
          </a:bodyPr>
          <a:lstStyle/>
          <a:p>
            <a:pPr algn="l"/>
            <a:r>
              <a:rPr lang="en-US" sz="900" b="1" spc="200" baseline="0" dirty="0">
                <a:solidFill>
                  <a:schemeClr val="tx1">
                    <a:lumMod val="65000"/>
                    <a:lumOff val="35000"/>
                  </a:schemeClr>
                </a:solidFill>
                <a:latin typeface="Century Gothic" panose="020B0502020202020204" pitchFamily="34" charset="0"/>
              </a:rPr>
              <a:t>www.epri.com</a:t>
            </a:r>
          </a:p>
        </p:txBody>
      </p:sp>
      <p:cxnSp>
        <p:nvCxnSpPr>
          <p:cNvPr id="24" name="Straight Connector 23"/>
          <p:cNvCxnSpPr/>
          <p:nvPr userDrawn="1"/>
        </p:nvCxnSpPr>
        <p:spPr bwMode="auto">
          <a:xfrm>
            <a:off x="1657488" y="6179604"/>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5" name="Picture 24">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9767" y="6284319"/>
            <a:ext cx="150229" cy="150229"/>
          </a:xfrm>
          <a:prstGeom prst="rect">
            <a:avLst/>
          </a:prstGeom>
        </p:spPr>
      </p:pic>
      <p:pic>
        <p:nvPicPr>
          <p:cNvPr id="26" name="Picture 25">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14160" y="6277557"/>
            <a:ext cx="75579" cy="163755"/>
          </a:xfrm>
          <a:prstGeom prst="rect">
            <a:avLst/>
          </a:prstGeom>
        </p:spPr>
      </p:pic>
      <p:pic>
        <p:nvPicPr>
          <p:cNvPr id="27" name="Picture 26">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54895" y="6293928"/>
            <a:ext cx="160709" cy="131013"/>
          </a:xfrm>
          <a:prstGeom prst="rect">
            <a:avLst/>
          </a:prstGeom>
        </p:spPr>
      </p:pic>
      <p:pic>
        <p:nvPicPr>
          <p:cNvPr id="28" name="Picture 27"/>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6118698" y="456732"/>
            <a:ext cx="2613498" cy="426444"/>
          </a:xfrm>
          <a:prstGeom prst="rect">
            <a:avLst/>
          </a:prstGeom>
        </p:spPr>
      </p:pic>
    </p:spTree>
    <p:extLst>
      <p:ext uri="{BB962C8B-B14F-4D97-AF65-F5344CB8AC3E}">
        <p14:creationId xmlns:p14="http://schemas.microsoft.com/office/powerpoint/2010/main" val="358599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5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0" grpId="0" animBg="1"/>
      <p:bldP spid="21"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NUC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8708" name="Rectangle 36"/>
          <p:cNvSpPr>
            <a:spLocks noGrp="1" noChangeArrowheads="1"/>
          </p:cNvSpPr>
          <p:nvPr>
            <p:ph type="subTitle" sz="quarter" idx="1" hasCustomPrompt="1"/>
          </p:nvPr>
        </p:nvSpPr>
        <p:spPr>
          <a:xfrm>
            <a:off x="338625" y="4099468"/>
            <a:ext cx="3633300" cy="1994984"/>
          </a:xfrm>
        </p:spPr>
        <p:txBody>
          <a:bodyPr numCol="1">
            <a:normAutofit/>
          </a:bodyPr>
          <a:lstStyle>
            <a:lvl1pPr marL="0" marR="0" indent="0" algn="l" defTabSz="685783" rtl="0" eaLnBrk="1" fontAlgn="base" latinLnBrk="0" hangingPunct="1">
              <a:lnSpc>
                <a:spcPct val="100000"/>
              </a:lnSpc>
              <a:spcBef>
                <a:spcPct val="0"/>
              </a:spcBef>
              <a:spcAft>
                <a:spcPts val="0"/>
              </a:spcAft>
              <a:buClr>
                <a:schemeClr val="tx1">
                  <a:lumMod val="65000"/>
                  <a:lumOff val="35000"/>
                </a:schemeClr>
              </a:buClr>
              <a:buSzPct val="80000"/>
              <a:buFontTx/>
              <a:buNone/>
              <a:tabLst/>
              <a:defRPr sz="16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38625" y="590719"/>
            <a:ext cx="3633300" cy="2897570"/>
          </a:xfrm>
        </p:spPr>
        <p:txBody>
          <a:bodyPr anchor="b">
            <a:normAutofit/>
          </a:bodyPr>
          <a:lstStyle>
            <a:lvl1pPr algn="l">
              <a:spcAft>
                <a:spcPts val="450"/>
              </a:spcAft>
              <a:defRPr sz="2800">
                <a:solidFill>
                  <a:schemeClr val="tx1"/>
                </a:solidFill>
              </a:defRPr>
            </a:lvl1pPr>
          </a:lstStyle>
          <a:p>
            <a:r>
              <a:rPr lang="en-US" dirty="0"/>
              <a:t>CLICK TO EDIT MASTER TITLE STYLE</a:t>
            </a:r>
          </a:p>
        </p:txBody>
      </p:sp>
      <p:sp>
        <p:nvSpPr>
          <p:cNvPr id="9" name="Rectangle 8"/>
          <p:cNvSpPr/>
          <p:nvPr userDrawn="1"/>
        </p:nvSpPr>
        <p:spPr bwMode="auto">
          <a:xfrm flipH="1">
            <a:off x="-1" y="0"/>
            <a:ext cx="77599" cy="6858000"/>
          </a:xfrm>
          <a:prstGeom prst="rect">
            <a:avLst/>
          </a:prstGeom>
          <a:solidFill>
            <a:schemeClr val="accent6"/>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rgbClr val="000000"/>
              </a:solidFill>
              <a:effectLst/>
              <a:latin typeface="Arial" charset="0"/>
            </a:endParaRPr>
          </a:p>
        </p:txBody>
      </p:sp>
      <p:sp>
        <p:nvSpPr>
          <p:cNvPr id="19" name="Rechteck 10"/>
          <p:cNvSpPr/>
          <p:nvPr userDrawn="1"/>
        </p:nvSpPr>
        <p:spPr>
          <a:xfrm>
            <a:off x="4481538"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6"/>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0" name="Rechteck 10"/>
          <p:cNvSpPr/>
          <p:nvPr userDrawn="1"/>
        </p:nvSpPr>
        <p:spPr>
          <a:xfrm>
            <a:off x="4352482"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6"/>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1" name="Rechteck 10"/>
          <p:cNvSpPr/>
          <p:nvPr userDrawn="1"/>
        </p:nvSpPr>
        <p:spPr>
          <a:xfrm>
            <a:off x="4223427"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6"/>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 name="Text Placeholder 7"/>
          <p:cNvSpPr>
            <a:spLocks noGrp="1"/>
          </p:cNvSpPr>
          <p:nvPr>
            <p:ph type="body" sz="quarter" idx="10" hasCustomPrompt="1"/>
          </p:nvPr>
        </p:nvSpPr>
        <p:spPr>
          <a:xfrm>
            <a:off x="338625" y="3509558"/>
            <a:ext cx="3633300" cy="589913"/>
          </a:xfrm>
        </p:spPr>
        <p:txBody>
          <a:bodyPr>
            <a:normAutofit/>
          </a:bodyPr>
          <a:lstStyle>
            <a:lvl1pPr marL="0" indent="0">
              <a:buNone/>
              <a:defRPr sz="1800" b="1" baseline="0">
                <a:solidFill>
                  <a:schemeClr val="accent6"/>
                </a:solidFill>
                <a:latin typeface="+mj-lt"/>
              </a:defRPr>
            </a:lvl1pPr>
          </a:lstStyle>
          <a:p>
            <a:pPr lvl="0"/>
            <a:r>
              <a:rPr lang="en-US" dirty="0"/>
              <a:t>Click To Edit Subtitle</a:t>
            </a:r>
          </a:p>
        </p:txBody>
      </p:sp>
      <p:sp>
        <p:nvSpPr>
          <p:cNvPr id="22" name="Text Box 47"/>
          <p:cNvSpPr txBox="1">
            <a:spLocks noChangeArrowheads="1"/>
          </p:cNvSpPr>
          <p:nvPr userDrawn="1"/>
        </p:nvSpPr>
        <p:spPr bwMode="auto">
          <a:xfrm>
            <a:off x="1657488" y="6498160"/>
            <a:ext cx="2534668" cy="200055"/>
          </a:xfrm>
          <a:prstGeom prst="rect">
            <a:avLst/>
          </a:prstGeom>
          <a:noFill/>
          <a:ln w="9525">
            <a:noFill/>
            <a:miter lim="800000"/>
            <a:headEnd/>
            <a:tailEnd/>
          </a:ln>
          <a:effectLst/>
        </p:spPr>
        <p:txBody>
          <a:bodyPr wrap="none">
            <a:spAutoFit/>
          </a:bodyPr>
          <a:lstStyle/>
          <a:p>
            <a:pPr algn="ctr">
              <a:spcBef>
                <a:spcPts val="0"/>
              </a:spcBef>
            </a:pPr>
            <a:r>
              <a:rPr lang="en-US" sz="700" dirty="0">
                <a:solidFill>
                  <a:schemeClr val="bg1">
                    <a:lumMod val="50000"/>
                  </a:schemeClr>
                </a:solidFill>
                <a:latin typeface="Calibri Light" panose="020F0302020204030204" pitchFamily="34" charset="0"/>
                <a:cs typeface="Calibri Light" panose="020F0302020204030204" pitchFamily="34" charset="0"/>
              </a:rPr>
              <a:t>© 2019 Electric Power Research Institute, Inc. All rights reserved.</a:t>
            </a:r>
          </a:p>
        </p:txBody>
      </p:sp>
      <p:sp>
        <p:nvSpPr>
          <p:cNvPr id="23" name="TextBox 22">
            <a:hlinkClick r:id="rId3"/>
          </p:cNvPr>
          <p:cNvSpPr txBox="1"/>
          <p:nvPr userDrawn="1"/>
        </p:nvSpPr>
        <p:spPr>
          <a:xfrm>
            <a:off x="338624" y="6462580"/>
            <a:ext cx="1510665" cy="230832"/>
          </a:xfrm>
          <a:prstGeom prst="rect">
            <a:avLst/>
          </a:prstGeom>
          <a:noFill/>
        </p:spPr>
        <p:txBody>
          <a:bodyPr wrap="square" rtlCol="0">
            <a:spAutoFit/>
          </a:bodyPr>
          <a:lstStyle/>
          <a:p>
            <a:pPr algn="l"/>
            <a:r>
              <a:rPr lang="en-US" sz="900" b="1" spc="200" baseline="0" dirty="0">
                <a:solidFill>
                  <a:schemeClr val="tx1">
                    <a:lumMod val="65000"/>
                    <a:lumOff val="35000"/>
                  </a:schemeClr>
                </a:solidFill>
                <a:latin typeface="Century Gothic" panose="020B0502020202020204" pitchFamily="34" charset="0"/>
              </a:rPr>
              <a:t>www.epri.com</a:t>
            </a:r>
          </a:p>
        </p:txBody>
      </p:sp>
      <p:cxnSp>
        <p:nvCxnSpPr>
          <p:cNvPr id="24" name="Straight Connector 23"/>
          <p:cNvCxnSpPr/>
          <p:nvPr userDrawn="1"/>
        </p:nvCxnSpPr>
        <p:spPr bwMode="auto">
          <a:xfrm>
            <a:off x="1657488" y="6179604"/>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5" name="Picture 24">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9767" y="6284319"/>
            <a:ext cx="150229" cy="150229"/>
          </a:xfrm>
          <a:prstGeom prst="rect">
            <a:avLst/>
          </a:prstGeom>
        </p:spPr>
      </p:pic>
      <p:pic>
        <p:nvPicPr>
          <p:cNvPr id="26" name="Picture 25">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14160" y="6277557"/>
            <a:ext cx="75579" cy="163755"/>
          </a:xfrm>
          <a:prstGeom prst="rect">
            <a:avLst/>
          </a:prstGeom>
        </p:spPr>
      </p:pic>
      <p:pic>
        <p:nvPicPr>
          <p:cNvPr id="27" name="Picture 26">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54895" y="6293928"/>
            <a:ext cx="160709" cy="131013"/>
          </a:xfrm>
          <a:prstGeom prst="rect">
            <a:avLst/>
          </a:prstGeom>
        </p:spPr>
      </p:pic>
      <p:pic>
        <p:nvPicPr>
          <p:cNvPr id="28" name="Picture 27"/>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6118698" y="456732"/>
            <a:ext cx="2613498" cy="426444"/>
          </a:xfrm>
          <a:prstGeom prst="rect">
            <a:avLst/>
          </a:prstGeom>
        </p:spPr>
      </p:pic>
    </p:spTree>
    <p:extLst>
      <p:ext uri="{BB962C8B-B14F-4D97-AF65-F5344CB8AC3E}">
        <p14:creationId xmlns:p14="http://schemas.microsoft.com/office/powerpoint/2010/main" val="130668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5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0" grpId="0" animBg="1"/>
      <p:bldP spid="21"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amp;E 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8708" name="Rectangle 36"/>
          <p:cNvSpPr>
            <a:spLocks noGrp="1" noChangeArrowheads="1"/>
          </p:cNvSpPr>
          <p:nvPr>
            <p:ph type="subTitle" sz="quarter" idx="1" hasCustomPrompt="1"/>
          </p:nvPr>
        </p:nvSpPr>
        <p:spPr>
          <a:xfrm>
            <a:off x="338625" y="4099468"/>
            <a:ext cx="3633300" cy="1994984"/>
          </a:xfrm>
        </p:spPr>
        <p:txBody>
          <a:bodyPr numCol="1">
            <a:normAutofit/>
          </a:bodyPr>
          <a:lstStyle>
            <a:lvl1pPr marL="0" marR="0" indent="0" algn="l" defTabSz="685783" rtl="0" eaLnBrk="1" fontAlgn="base" latinLnBrk="0" hangingPunct="1">
              <a:lnSpc>
                <a:spcPct val="100000"/>
              </a:lnSpc>
              <a:spcBef>
                <a:spcPct val="0"/>
              </a:spcBef>
              <a:spcAft>
                <a:spcPts val="0"/>
              </a:spcAft>
              <a:buClr>
                <a:schemeClr val="tx1">
                  <a:lumMod val="65000"/>
                  <a:lumOff val="35000"/>
                </a:schemeClr>
              </a:buClr>
              <a:buSzPct val="80000"/>
              <a:buFontTx/>
              <a:buNone/>
              <a:tabLst/>
              <a:defRPr sz="16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38625" y="590719"/>
            <a:ext cx="3633300" cy="2897570"/>
          </a:xfrm>
        </p:spPr>
        <p:txBody>
          <a:bodyPr anchor="b">
            <a:normAutofit/>
          </a:bodyPr>
          <a:lstStyle>
            <a:lvl1pPr algn="l">
              <a:spcAft>
                <a:spcPts val="450"/>
              </a:spcAft>
              <a:defRPr sz="2800">
                <a:solidFill>
                  <a:schemeClr val="tx1"/>
                </a:solidFill>
              </a:defRPr>
            </a:lvl1pPr>
          </a:lstStyle>
          <a:p>
            <a:r>
              <a:rPr lang="en-US" dirty="0"/>
              <a:t>CLICK TO EDIT MASTER TITLE STYLE</a:t>
            </a:r>
          </a:p>
        </p:txBody>
      </p:sp>
      <p:sp>
        <p:nvSpPr>
          <p:cNvPr id="9" name="Rectangle 8"/>
          <p:cNvSpPr/>
          <p:nvPr userDrawn="1"/>
        </p:nvSpPr>
        <p:spPr bwMode="auto">
          <a:xfrm flipH="1">
            <a:off x="-1" y="0"/>
            <a:ext cx="77599"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rgbClr val="000000"/>
              </a:solidFill>
              <a:effectLst/>
              <a:latin typeface="Arial" charset="0"/>
            </a:endParaRPr>
          </a:p>
        </p:txBody>
      </p:sp>
      <p:sp>
        <p:nvSpPr>
          <p:cNvPr id="19" name="Rechteck 10"/>
          <p:cNvSpPr/>
          <p:nvPr userDrawn="1"/>
        </p:nvSpPr>
        <p:spPr>
          <a:xfrm>
            <a:off x="4481538"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2"/>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0" name="Rechteck 10"/>
          <p:cNvSpPr/>
          <p:nvPr userDrawn="1"/>
        </p:nvSpPr>
        <p:spPr>
          <a:xfrm>
            <a:off x="4352482"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2"/>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1" name="Rechteck 10"/>
          <p:cNvSpPr/>
          <p:nvPr userDrawn="1"/>
        </p:nvSpPr>
        <p:spPr>
          <a:xfrm>
            <a:off x="4223427"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2"/>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 name="Text Placeholder 7"/>
          <p:cNvSpPr>
            <a:spLocks noGrp="1"/>
          </p:cNvSpPr>
          <p:nvPr>
            <p:ph type="body" sz="quarter" idx="10" hasCustomPrompt="1"/>
          </p:nvPr>
        </p:nvSpPr>
        <p:spPr>
          <a:xfrm>
            <a:off x="338625" y="3509558"/>
            <a:ext cx="3633300" cy="589913"/>
          </a:xfrm>
        </p:spPr>
        <p:txBody>
          <a:bodyPr>
            <a:normAutofit/>
          </a:bodyPr>
          <a:lstStyle>
            <a:lvl1pPr marL="0" indent="0">
              <a:buNone/>
              <a:defRPr sz="1800" b="1" baseline="0">
                <a:solidFill>
                  <a:schemeClr val="accent2"/>
                </a:solidFill>
                <a:latin typeface="+mj-lt"/>
              </a:defRPr>
            </a:lvl1pPr>
          </a:lstStyle>
          <a:p>
            <a:pPr lvl="0"/>
            <a:r>
              <a:rPr lang="en-US" dirty="0"/>
              <a:t>Click To Edit Subtitle</a:t>
            </a:r>
          </a:p>
        </p:txBody>
      </p:sp>
      <p:sp>
        <p:nvSpPr>
          <p:cNvPr id="22" name="Text Box 47"/>
          <p:cNvSpPr txBox="1">
            <a:spLocks noChangeArrowheads="1"/>
          </p:cNvSpPr>
          <p:nvPr userDrawn="1"/>
        </p:nvSpPr>
        <p:spPr bwMode="auto">
          <a:xfrm>
            <a:off x="1657488" y="6498160"/>
            <a:ext cx="2534668" cy="200055"/>
          </a:xfrm>
          <a:prstGeom prst="rect">
            <a:avLst/>
          </a:prstGeom>
          <a:noFill/>
          <a:ln w="9525">
            <a:noFill/>
            <a:miter lim="800000"/>
            <a:headEnd/>
            <a:tailEnd/>
          </a:ln>
          <a:effectLst/>
        </p:spPr>
        <p:txBody>
          <a:bodyPr wrap="none">
            <a:spAutoFit/>
          </a:bodyPr>
          <a:lstStyle/>
          <a:p>
            <a:pPr algn="ctr">
              <a:spcBef>
                <a:spcPts val="0"/>
              </a:spcBef>
            </a:pPr>
            <a:r>
              <a:rPr lang="en-US" sz="700" dirty="0">
                <a:solidFill>
                  <a:schemeClr val="bg1">
                    <a:lumMod val="50000"/>
                  </a:schemeClr>
                </a:solidFill>
                <a:latin typeface="Calibri Light" panose="020F0302020204030204" pitchFamily="34" charset="0"/>
                <a:cs typeface="Calibri Light" panose="020F0302020204030204" pitchFamily="34" charset="0"/>
              </a:rPr>
              <a:t>© 2019 Electric Power Research Institute, Inc. All rights reserved.</a:t>
            </a:r>
          </a:p>
        </p:txBody>
      </p:sp>
      <p:sp>
        <p:nvSpPr>
          <p:cNvPr id="23" name="TextBox 22">
            <a:hlinkClick r:id="rId3"/>
          </p:cNvPr>
          <p:cNvSpPr txBox="1"/>
          <p:nvPr userDrawn="1"/>
        </p:nvSpPr>
        <p:spPr>
          <a:xfrm>
            <a:off x="338624" y="6462580"/>
            <a:ext cx="1510665" cy="230832"/>
          </a:xfrm>
          <a:prstGeom prst="rect">
            <a:avLst/>
          </a:prstGeom>
          <a:noFill/>
        </p:spPr>
        <p:txBody>
          <a:bodyPr wrap="square" rtlCol="0">
            <a:spAutoFit/>
          </a:bodyPr>
          <a:lstStyle/>
          <a:p>
            <a:pPr algn="l"/>
            <a:r>
              <a:rPr lang="en-US" sz="900" b="1" spc="200" baseline="0" dirty="0">
                <a:solidFill>
                  <a:schemeClr val="tx1">
                    <a:lumMod val="65000"/>
                    <a:lumOff val="35000"/>
                  </a:schemeClr>
                </a:solidFill>
                <a:latin typeface="Century Gothic" panose="020B0502020202020204" pitchFamily="34" charset="0"/>
              </a:rPr>
              <a:t>www.epri.com</a:t>
            </a:r>
          </a:p>
        </p:txBody>
      </p:sp>
      <p:cxnSp>
        <p:nvCxnSpPr>
          <p:cNvPr id="24" name="Straight Connector 23"/>
          <p:cNvCxnSpPr/>
          <p:nvPr userDrawn="1"/>
        </p:nvCxnSpPr>
        <p:spPr bwMode="auto">
          <a:xfrm>
            <a:off x="1657488" y="6179604"/>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5" name="Picture 24">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9767" y="6284319"/>
            <a:ext cx="150229" cy="150229"/>
          </a:xfrm>
          <a:prstGeom prst="rect">
            <a:avLst/>
          </a:prstGeom>
        </p:spPr>
      </p:pic>
      <p:pic>
        <p:nvPicPr>
          <p:cNvPr id="26" name="Picture 25">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14160" y="6277557"/>
            <a:ext cx="75579" cy="163755"/>
          </a:xfrm>
          <a:prstGeom prst="rect">
            <a:avLst/>
          </a:prstGeom>
        </p:spPr>
      </p:pic>
      <p:pic>
        <p:nvPicPr>
          <p:cNvPr id="27" name="Picture 26">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54895" y="6293928"/>
            <a:ext cx="160709" cy="131013"/>
          </a:xfrm>
          <a:prstGeom prst="rect">
            <a:avLst/>
          </a:prstGeom>
        </p:spPr>
      </p:pic>
      <p:pic>
        <p:nvPicPr>
          <p:cNvPr id="28" name="Picture 27"/>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6118698" y="456732"/>
            <a:ext cx="2613498" cy="426444"/>
          </a:xfrm>
          <a:prstGeom prst="rect">
            <a:avLst/>
          </a:prstGeom>
        </p:spPr>
      </p:pic>
    </p:spTree>
    <p:extLst>
      <p:ext uri="{BB962C8B-B14F-4D97-AF65-F5344CB8AC3E}">
        <p14:creationId xmlns:p14="http://schemas.microsoft.com/office/powerpoint/2010/main" val="254203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5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0" grpId="0" animBg="1"/>
      <p:bldP spid="21"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8708" name="Rectangle 36"/>
          <p:cNvSpPr>
            <a:spLocks noGrp="1" noChangeArrowheads="1"/>
          </p:cNvSpPr>
          <p:nvPr>
            <p:ph type="subTitle" sz="quarter" idx="1" hasCustomPrompt="1"/>
          </p:nvPr>
        </p:nvSpPr>
        <p:spPr>
          <a:xfrm>
            <a:off x="338625" y="4099468"/>
            <a:ext cx="3633300" cy="1994984"/>
          </a:xfrm>
        </p:spPr>
        <p:txBody>
          <a:bodyPr numCol="1">
            <a:normAutofit/>
          </a:bodyPr>
          <a:lstStyle>
            <a:lvl1pPr marL="0" marR="0" indent="0" algn="l" defTabSz="685783" rtl="0" eaLnBrk="1" fontAlgn="base" latinLnBrk="0" hangingPunct="1">
              <a:lnSpc>
                <a:spcPct val="100000"/>
              </a:lnSpc>
              <a:spcBef>
                <a:spcPct val="0"/>
              </a:spcBef>
              <a:spcAft>
                <a:spcPts val="0"/>
              </a:spcAft>
              <a:buClr>
                <a:schemeClr val="tx1">
                  <a:lumMod val="65000"/>
                  <a:lumOff val="35000"/>
                </a:schemeClr>
              </a:buClr>
              <a:buSzPct val="80000"/>
              <a:buFontTx/>
              <a:buNone/>
              <a:tabLst/>
              <a:defRPr sz="16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38625" y="590719"/>
            <a:ext cx="3633300" cy="2897570"/>
          </a:xfrm>
        </p:spPr>
        <p:txBody>
          <a:bodyPr anchor="b">
            <a:normAutofit/>
          </a:bodyPr>
          <a:lstStyle>
            <a:lvl1pPr algn="l">
              <a:spcAft>
                <a:spcPts val="450"/>
              </a:spcAft>
              <a:defRPr sz="2800">
                <a:solidFill>
                  <a:schemeClr val="tx1"/>
                </a:solidFill>
              </a:defRPr>
            </a:lvl1pPr>
          </a:lstStyle>
          <a:p>
            <a:r>
              <a:rPr lang="en-US" dirty="0"/>
              <a:t>CLICK TO EDIT MASTER TITLE STYLE</a:t>
            </a:r>
          </a:p>
        </p:txBody>
      </p:sp>
      <p:sp>
        <p:nvSpPr>
          <p:cNvPr id="9" name="Rectangle 8"/>
          <p:cNvSpPr/>
          <p:nvPr userDrawn="1"/>
        </p:nvSpPr>
        <p:spPr bwMode="auto">
          <a:xfrm flipH="1">
            <a:off x="-1" y="0"/>
            <a:ext cx="77599" cy="6858000"/>
          </a:xfrm>
          <a:prstGeom prst="rect">
            <a:avLst/>
          </a:prstGeom>
          <a:solidFill>
            <a:schemeClr val="accent5"/>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rgbClr val="000000"/>
              </a:solidFill>
              <a:effectLst/>
              <a:latin typeface="Arial" charset="0"/>
            </a:endParaRPr>
          </a:p>
        </p:txBody>
      </p:sp>
      <p:sp>
        <p:nvSpPr>
          <p:cNvPr id="19" name="Rechteck 10"/>
          <p:cNvSpPr/>
          <p:nvPr userDrawn="1"/>
        </p:nvSpPr>
        <p:spPr>
          <a:xfrm>
            <a:off x="4481538"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5"/>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0" name="Rechteck 10"/>
          <p:cNvSpPr/>
          <p:nvPr userDrawn="1"/>
        </p:nvSpPr>
        <p:spPr>
          <a:xfrm>
            <a:off x="4352482"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5"/>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1" name="Rechteck 10"/>
          <p:cNvSpPr/>
          <p:nvPr userDrawn="1"/>
        </p:nvSpPr>
        <p:spPr>
          <a:xfrm>
            <a:off x="4223427"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5"/>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 name="Text Placeholder 7"/>
          <p:cNvSpPr>
            <a:spLocks noGrp="1"/>
          </p:cNvSpPr>
          <p:nvPr>
            <p:ph type="body" sz="quarter" idx="10" hasCustomPrompt="1"/>
          </p:nvPr>
        </p:nvSpPr>
        <p:spPr>
          <a:xfrm>
            <a:off x="338625" y="3509558"/>
            <a:ext cx="3633300" cy="589913"/>
          </a:xfrm>
        </p:spPr>
        <p:txBody>
          <a:bodyPr>
            <a:normAutofit/>
          </a:bodyPr>
          <a:lstStyle>
            <a:lvl1pPr marL="0" indent="0">
              <a:buNone/>
              <a:defRPr sz="1800" b="1" baseline="0">
                <a:solidFill>
                  <a:schemeClr val="accent5"/>
                </a:solidFill>
                <a:latin typeface="+mj-lt"/>
              </a:defRPr>
            </a:lvl1pPr>
          </a:lstStyle>
          <a:p>
            <a:pPr lvl="0"/>
            <a:r>
              <a:rPr lang="en-US" dirty="0"/>
              <a:t>Click To Edit Subtitle</a:t>
            </a:r>
          </a:p>
        </p:txBody>
      </p:sp>
      <p:sp>
        <p:nvSpPr>
          <p:cNvPr id="22" name="Text Box 47"/>
          <p:cNvSpPr txBox="1">
            <a:spLocks noChangeArrowheads="1"/>
          </p:cNvSpPr>
          <p:nvPr userDrawn="1"/>
        </p:nvSpPr>
        <p:spPr bwMode="auto">
          <a:xfrm>
            <a:off x="1657488" y="6498160"/>
            <a:ext cx="2534668" cy="200055"/>
          </a:xfrm>
          <a:prstGeom prst="rect">
            <a:avLst/>
          </a:prstGeom>
          <a:noFill/>
          <a:ln w="9525">
            <a:noFill/>
            <a:miter lim="800000"/>
            <a:headEnd/>
            <a:tailEnd/>
          </a:ln>
          <a:effectLst/>
        </p:spPr>
        <p:txBody>
          <a:bodyPr wrap="none">
            <a:spAutoFit/>
          </a:bodyPr>
          <a:lstStyle/>
          <a:p>
            <a:pPr algn="ctr">
              <a:spcBef>
                <a:spcPts val="0"/>
              </a:spcBef>
            </a:pPr>
            <a:r>
              <a:rPr lang="en-US" sz="700" dirty="0">
                <a:solidFill>
                  <a:schemeClr val="bg1">
                    <a:lumMod val="50000"/>
                  </a:schemeClr>
                </a:solidFill>
                <a:latin typeface="Calibri Light" panose="020F0302020204030204" pitchFamily="34" charset="0"/>
                <a:cs typeface="Calibri Light" panose="020F0302020204030204" pitchFamily="34" charset="0"/>
              </a:rPr>
              <a:t>© 2019 Electric Power Research Institute, Inc. All rights reserved.</a:t>
            </a:r>
          </a:p>
        </p:txBody>
      </p:sp>
      <p:sp>
        <p:nvSpPr>
          <p:cNvPr id="23" name="TextBox 22">
            <a:hlinkClick r:id="rId3"/>
          </p:cNvPr>
          <p:cNvSpPr txBox="1"/>
          <p:nvPr userDrawn="1"/>
        </p:nvSpPr>
        <p:spPr>
          <a:xfrm>
            <a:off x="338624" y="6462580"/>
            <a:ext cx="1510665" cy="230832"/>
          </a:xfrm>
          <a:prstGeom prst="rect">
            <a:avLst/>
          </a:prstGeom>
          <a:noFill/>
        </p:spPr>
        <p:txBody>
          <a:bodyPr wrap="square" rtlCol="0">
            <a:spAutoFit/>
          </a:bodyPr>
          <a:lstStyle/>
          <a:p>
            <a:pPr algn="l"/>
            <a:r>
              <a:rPr lang="en-US" sz="900" b="1" spc="200" baseline="0" dirty="0">
                <a:solidFill>
                  <a:schemeClr val="tx1">
                    <a:lumMod val="65000"/>
                    <a:lumOff val="35000"/>
                  </a:schemeClr>
                </a:solidFill>
                <a:latin typeface="Century Gothic" panose="020B0502020202020204" pitchFamily="34" charset="0"/>
              </a:rPr>
              <a:t>www.epri.com</a:t>
            </a:r>
          </a:p>
        </p:txBody>
      </p:sp>
      <p:cxnSp>
        <p:nvCxnSpPr>
          <p:cNvPr id="24" name="Straight Connector 23"/>
          <p:cNvCxnSpPr/>
          <p:nvPr userDrawn="1"/>
        </p:nvCxnSpPr>
        <p:spPr bwMode="auto">
          <a:xfrm>
            <a:off x="1657488" y="6179604"/>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5" name="Picture 24">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9767" y="6284319"/>
            <a:ext cx="150229" cy="150229"/>
          </a:xfrm>
          <a:prstGeom prst="rect">
            <a:avLst/>
          </a:prstGeom>
        </p:spPr>
      </p:pic>
      <p:pic>
        <p:nvPicPr>
          <p:cNvPr id="26" name="Picture 25">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14160" y="6277557"/>
            <a:ext cx="75579" cy="163755"/>
          </a:xfrm>
          <a:prstGeom prst="rect">
            <a:avLst/>
          </a:prstGeom>
        </p:spPr>
      </p:pic>
      <p:pic>
        <p:nvPicPr>
          <p:cNvPr id="27" name="Picture 26">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54895" y="6293928"/>
            <a:ext cx="160709" cy="131013"/>
          </a:xfrm>
          <a:prstGeom prst="rect">
            <a:avLst/>
          </a:prstGeom>
        </p:spPr>
      </p:pic>
      <p:pic>
        <p:nvPicPr>
          <p:cNvPr id="28" name="Picture 27"/>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6118698" y="456732"/>
            <a:ext cx="2613498" cy="426444"/>
          </a:xfrm>
          <a:prstGeom prst="rect">
            <a:avLst/>
          </a:prstGeom>
        </p:spPr>
      </p:pic>
    </p:spTree>
    <p:extLst>
      <p:ext uri="{BB962C8B-B14F-4D97-AF65-F5344CB8AC3E}">
        <p14:creationId xmlns:p14="http://schemas.microsoft.com/office/powerpoint/2010/main" val="220706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5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0" grpId="0" animBg="1"/>
      <p:bldP spid="21"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GEN 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8708" name="Rectangle 36"/>
          <p:cNvSpPr>
            <a:spLocks noGrp="1" noChangeArrowheads="1"/>
          </p:cNvSpPr>
          <p:nvPr>
            <p:ph type="subTitle" sz="quarter" idx="1" hasCustomPrompt="1"/>
          </p:nvPr>
        </p:nvSpPr>
        <p:spPr>
          <a:xfrm>
            <a:off x="338625" y="4099468"/>
            <a:ext cx="3633300" cy="1994984"/>
          </a:xfrm>
        </p:spPr>
        <p:txBody>
          <a:bodyPr numCol="1">
            <a:normAutofit/>
          </a:bodyPr>
          <a:lstStyle>
            <a:lvl1pPr marL="0" marR="0" indent="0" algn="l" defTabSz="685783" rtl="0" eaLnBrk="1" fontAlgn="base" latinLnBrk="0" hangingPunct="1">
              <a:lnSpc>
                <a:spcPct val="100000"/>
              </a:lnSpc>
              <a:spcBef>
                <a:spcPct val="0"/>
              </a:spcBef>
              <a:spcAft>
                <a:spcPts val="0"/>
              </a:spcAft>
              <a:buClr>
                <a:schemeClr val="tx1">
                  <a:lumMod val="65000"/>
                  <a:lumOff val="35000"/>
                </a:schemeClr>
              </a:buClr>
              <a:buSzPct val="80000"/>
              <a:buFontTx/>
              <a:buNone/>
              <a:tabLst/>
              <a:defRPr sz="16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38625" y="590719"/>
            <a:ext cx="3633300" cy="2897570"/>
          </a:xfrm>
        </p:spPr>
        <p:txBody>
          <a:bodyPr anchor="b">
            <a:normAutofit/>
          </a:bodyPr>
          <a:lstStyle>
            <a:lvl1pPr algn="l">
              <a:spcAft>
                <a:spcPts val="450"/>
              </a:spcAft>
              <a:defRPr sz="2800">
                <a:solidFill>
                  <a:schemeClr val="tx1"/>
                </a:solidFill>
              </a:defRPr>
            </a:lvl1pPr>
          </a:lstStyle>
          <a:p>
            <a:r>
              <a:rPr lang="en-US" dirty="0"/>
              <a:t>CLICK TO EDIT MASTER TITLE STYLE</a:t>
            </a:r>
          </a:p>
        </p:txBody>
      </p:sp>
      <p:sp>
        <p:nvSpPr>
          <p:cNvPr id="9" name="Rectangle 8"/>
          <p:cNvSpPr/>
          <p:nvPr userDrawn="1"/>
        </p:nvSpPr>
        <p:spPr bwMode="auto">
          <a:xfrm flipH="1">
            <a:off x="-1" y="0"/>
            <a:ext cx="77599" cy="6858000"/>
          </a:xfrm>
          <a:prstGeom prst="rect">
            <a:avLst/>
          </a:prstGeom>
          <a:solidFill>
            <a:schemeClr val="accent4"/>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rgbClr val="000000"/>
              </a:solidFill>
              <a:effectLst/>
              <a:latin typeface="Arial" charset="0"/>
            </a:endParaRPr>
          </a:p>
        </p:txBody>
      </p:sp>
      <p:sp>
        <p:nvSpPr>
          <p:cNvPr id="19" name="Rechteck 10"/>
          <p:cNvSpPr/>
          <p:nvPr userDrawn="1"/>
        </p:nvSpPr>
        <p:spPr>
          <a:xfrm>
            <a:off x="4481538"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4"/>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0" name="Rechteck 10"/>
          <p:cNvSpPr/>
          <p:nvPr userDrawn="1"/>
        </p:nvSpPr>
        <p:spPr>
          <a:xfrm>
            <a:off x="4352482"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4"/>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1" name="Rechteck 10"/>
          <p:cNvSpPr/>
          <p:nvPr userDrawn="1"/>
        </p:nvSpPr>
        <p:spPr>
          <a:xfrm>
            <a:off x="4223427"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4"/>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 name="Text Placeholder 7"/>
          <p:cNvSpPr>
            <a:spLocks noGrp="1"/>
          </p:cNvSpPr>
          <p:nvPr>
            <p:ph type="body" sz="quarter" idx="10" hasCustomPrompt="1"/>
          </p:nvPr>
        </p:nvSpPr>
        <p:spPr>
          <a:xfrm>
            <a:off x="338625" y="3509558"/>
            <a:ext cx="3633300" cy="589913"/>
          </a:xfrm>
        </p:spPr>
        <p:txBody>
          <a:bodyPr>
            <a:normAutofit/>
          </a:bodyPr>
          <a:lstStyle>
            <a:lvl1pPr marL="0" indent="0">
              <a:buNone/>
              <a:defRPr sz="1800" b="1" baseline="0">
                <a:solidFill>
                  <a:schemeClr val="accent4"/>
                </a:solidFill>
                <a:latin typeface="+mj-lt"/>
              </a:defRPr>
            </a:lvl1pPr>
          </a:lstStyle>
          <a:p>
            <a:pPr lvl="0"/>
            <a:r>
              <a:rPr lang="en-US" dirty="0"/>
              <a:t>Click To Edit Subtitle</a:t>
            </a:r>
          </a:p>
        </p:txBody>
      </p:sp>
      <p:sp>
        <p:nvSpPr>
          <p:cNvPr id="22" name="Text Box 47"/>
          <p:cNvSpPr txBox="1">
            <a:spLocks noChangeArrowheads="1"/>
          </p:cNvSpPr>
          <p:nvPr userDrawn="1"/>
        </p:nvSpPr>
        <p:spPr bwMode="auto">
          <a:xfrm>
            <a:off x="1657488" y="6498160"/>
            <a:ext cx="2534668" cy="200055"/>
          </a:xfrm>
          <a:prstGeom prst="rect">
            <a:avLst/>
          </a:prstGeom>
          <a:noFill/>
          <a:ln w="9525">
            <a:noFill/>
            <a:miter lim="800000"/>
            <a:headEnd/>
            <a:tailEnd/>
          </a:ln>
          <a:effectLst/>
        </p:spPr>
        <p:txBody>
          <a:bodyPr wrap="none">
            <a:spAutoFit/>
          </a:bodyPr>
          <a:lstStyle/>
          <a:p>
            <a:pPr algn="ctr">
              <a:spcBef>
                <a:spcPts val="0"/>
              </a:spcBef>
            </a:pPr>
            <a:r>
              <a:rPr lang="en-US" sz="700" dirty="0">
                <a:solidFill>
                  <a:schemeClr val="bg1">
                    <a:lumMod val="50000"/>
                  </a:schemeClr>
                </a:solidFill>
                <a:latin typeface="Calibri Light" panose="020F0302020204030204" pitchFamily="34" charset="0"/>
                <a:cs typeface="Calibri Light" panose="020F0302020204030204" pitchFamily="34" charset="0"/>
              </a:rPr>
              <a:t>© 2019 Electric Power Research Institute, Inc. All rights reserved.</a:t>
            </a:r>
          </a:p>
        </p:txBody>
      </p:sp>
      <p:sp>
        <p:nvSpPr>
          <p:cNvPr id="23" name="TextBox 22">
            <a:hlinkClick r:id="rId3"/>
          </p:cNvPr>
          <p:cNvSpPr txBox="1"/>
          <p:nvPr userDrawn="1"/>
        </p:nvSpPr>
        <p:spPr>
          <a:xfrm>
            <a:off x="338624" y="6462580"/>
            <a:ext cx="1510665" cy="230832"/>
          </a:xfrm>
          <a:prstGeom prst="rect">
            <a:avLst/>
          </a:prstGeom>
          <a:noFill/>
        </p:spPr>
        <p:txBody>
          <a:bodyPr wrap="square" rtlCol="0">
            <a:spAutoFit/>
          </a:bodyPr>
          <a:lstStyle/>
          <a:p>
            <a:pPr algn="l"/>
            <a:r>
              <a:rPr lang="en-US" sz="900" b="1" spc="200" baseline="0" dirty="0">
                <a:solidFill>
                  <a:schemeClr val="tx1">
                    <a:lumMod val="65000"/>
                    <a:lumOff val="35000"/>
                  </a:schemeClr>
                </a:solidFill>
                <a:latin typeface="Century Gothic" panose="020B0502020202020204" pitchFamily="34" charset="0"/>
              </a:rPr>
              <a:t>www.epri.com</a:t>
            </a:r>
          </a:p>
        </p:txBody>
      </p:sp>
      <p:cxnSp>
        <p:nvCxnSpPr>
          <p:cNvPr id="24" name="Straight Connector 23"/>
          <p:cNvCxnSpPr/>
          <p:nvPr userDrawn="1"/>
        </p:nvCxnSpPr>
        <p:spPr bwMode="auto">
          <a:xfrm>
            <a:off x="1657488" y="6179604"/>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5" name="Picture 24">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9767" y="6284319"/>
            <a:ext cx="150229" cy="150229"/>
          </a:xfrm>
          <a:prstGeom prst="rect">
            <a:avLst/>
          </a:prstGeom>
        </p:spPr>
      </p:pic>
      <p:pic>
        <p:nvPicPr>
          <p:cNvPr id="26" name="Picture 25">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14160" y="6277557"/>
            <a:ext cx="75579" cy="163755"/>
          </a:xfrm>
          <a:prstGeom prst="rect">
            <a:avLst/>
          </a:prstGeom>
        </p:spPr>
      </p:pic>
      <p:pic>
        <p:nvPicPr>
          <p:cNvPr id="27" name="Picture 26">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54895" y="6293928"/>
            <a:ext cx="160709" cy="131013"/>
          </a:xfrm>
          <a:prstGeom prst="rect">
            <a:avLst/>
          </a:prstGeom>
        </p:spPr>
      </p:pic>
      <p:pic>
        <p:nvPicPr>
          <p:cNvPr id="28" name="Picture 27"/>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6118698" y="456732"/>
            <a:ext cx="2613498" cy="426444"/>
          </a:xfrm>
          <a:prstGeom prst="rect">
            <a:avLst/>
          </a:prstGeom>
        </p:spPr>
      </p:pic>
    </p:spTree>
    <p:extLst>
      <p:ext uri="{BB962C8B-B14F-4D97-AF65-F5344CB8AC3E}">
        <p14:creationId xmlns:p14="http://schemas.microsoft.com/office/powerpoint/2010/main" val="297989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5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0" grpId="0" animBg="1"/>
      <p:bldP spid="21"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320" y="182563"/>
            <a:ext cx="8572500" cy="731520"/>
          </a:xfrm>
        </p:spPr>
        <p:txBody>
          <a:bodyPr>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274320" y="1005840"/>
            <a:ext cx="8572500" cy="539496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179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320" y="182563"/>
            <a:ext cx="85725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3236244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74320" y="182563"/>
            <a:ext cx="85725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74320" y="1005840"/>
            <a:ext cx="4183380" cy="5394960"/>
          </a:xfrm>
        </p:spPr>
        <p:txBody>
          <a:bodyPr/>
          <a:lstStyle>
            <a:lvl1pPr>
              <a:defRPr sz="1500">
                <a:solidFill>
                  <a:schemeClr val="tx1"/>
                </a:solidFill>
              </a:defRPr>
            </a:lvl1pPr>
            <a:lvl2pPr>
              <a:defRPr sz="1350">
                <a:solidFill>
                  <a:schemeClr val="tx1"/>
                </a:solidFill>
              </a:defRPr>
            </a:lvl2pPr>
            <a:lvl3pPr>
              <a:defRPr sz="1350">
                <a:solidFill>
                  <a:schemeClr val="tx1"/>
                </a:solidFill>
              </a:defRPr>
            </a:lvl3pPr>
            <a:lvl4pPr>
              <a:defRPr sz="1350">
                <a:solidFill>
                  <a:schemeClr val="tx1"/>
                </a:solidFill>
              </a:defRPr>
            </a:lvl4pPr>
            <a:lvl5pPr>
              <a:defRPr sz="1350">
                <a:solidFill>
                  <a:schemeClr val="tx1"/>
                </a:solidFill>
              </a:defRPr>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005840"/>
            <a:ext cx="4183380" cy="5394960"/>
          </a:xfrm>
        </p:spPr>
        <p:txBody>
          <a:bodyPr/>
          <a:lstStyle>
            <a:lvl1pPr>
              <a:defRPr sz="1500">
                <a:solidFill>
                  <a:schemeClr val="tx1"/>
                </a:solidFill>
              </a:defRPr>
            </a:lvl1pPr>
            <a:lvl2pPr>
              <a:defRPr sz="1350">
                <a:solidFill>
                  <a:schemeClr val="tx1"/>
                </a:solidFill>
              </a:defRPr>
            </a:lvl2pPr>
            <a:lvl3pPr>
              <a:defRPr sz="1350">
                <a:solidFill>
                  <a:schemeClr val="tx1"/>
                </a:solidFill>
              </a:defRPr>
            </a:lvl3pPr>
            <a:lvl4pPr>
              <a:defRPr sz="1350">
                <a:solidFill>
                  <a:schemeClr val="tx1"/>
                </a:solidFill>
              </a:defRPr>
            </a:lvl4pPr>
            <a:lvl5pPr>
              <a:defRPr sz="1350">
                <a:solidFill>
                  <a:schemeClr val="tx1"/>
                </a:solidFill>
              </a:defRPr>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811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hyperlink" Target="http://www.epri.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74320" y="182563"/>
            <a:ext cx="859536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274320" y="1005840"/>
            <a:ext cx="8595360" cy="5486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21"/>
          <p:cNvSpPr/>
          <p:nvPr userDrawn="1"/>
        </p:nvSpPr>
        <p:spPr>
          <a:xfrm>
            <a:off x="1" y="6602042"/>
            <a:ext cx="7581899" cy="169019"/>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060" name="Text Box 36"/>
          <p:cNvSpPr txBox="1">
            <a:spLocks noChangeArrowheads="1"/>
          </p:cNvSpPr>
          <p:nvPr/>
        </p:nvSpPr>
        <p:spPr bwMode="auto">
          <a:xfrm>
            <a:off x="60962" y="6586395"/>
            <a:ext cx="608013" cy="184666"/>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600">
                <a:solidFill>
                  <a:schemeClr val="tx1">
                    <a:lumMod val="50000"/>
                    <a:lumOff val="50000"/>
                  </a:schemeClr>
                </a:solidFill>
              </a:rPr>
              <a:pPr algn="l">
                <a:spcBef>
                  <a:spcPts val="0"/>
                </a:spcBef>
              </a:pPr>
              <a:t>‹#›</a:t>
            </a:fld>
            <a:endParaRPr lang="en-US" sz="600" dirty="0">
              <a:solidFill>
                <a:schemeClr val="tx1">
                  <a:lumMod val="50000"/>
                  <a:lumOff val="50000"/>
                </a:schemeClr>
              </a:solidFill>
            </a:endParaRPr>
          </a:p>
        </p:txBody>
      </p:sp>
      <p:sp>
        <p:nvSpPr>
          <p:cNvPr id="14" name="Rectangle 13"/>
          <p:cNvSpPr/>
          <p:nvPr userDrawn="1"/>
        </p:nvSpPr>
        <p:spPr bwMode="auto">
          <a:xfrm rot="5400000" flipH="1">
            <a:off x="4524375" y="-4524375"/>
            <a:ext cx="95250" cy="9144000"/>
          </a:xfrm>
          <a:prstGeom prst="rect">
            <a:avLst/>
          </a:prstGeom>
          <a:solidFill>
            <a:srgbClr val="E5E5E5"/>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pic>
        <p:nvPicPr>
          <p:cNvPr id="3" name="Picture 2"/>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2" y="-5342"/>
            <a:ext cx="1632569" cy="102676"/>
          </a:xfrm>
          <a:prstGeom prst="rect">
            <a:avLst/>
          </a:prstGeom>
        </p:spPr>
      </p:pic>
      <p:sp>
        <p:nvSpPr>
          <p:cNvPr id="11" name="Text Box 47"/>
          <p:cNvSpPr txBox="1">
            <a:spLocks noChangeArrowheads="1"/>
          </p:cNvSpPr>
          <p:nvPr userDrawn="1"/>
        </p:nvSpPr>
        <p:spPr bwMode="auto">
          <a:xfrm>
            <a:off x="3141159" y="6586395"/>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tx1">
                    <a:lumMod val="50000"/>
                    <a:lumOff val="50000"/>
                  </a:schemeClr>
                </a:solidFill>
                <a:latin typeface="Calibri Light" panose="020F0302020204030204" pitchFamily="34" charset="0"/>
                <a:cs typeface="Calibri Light" panose="020F0302020204030204" pitchFamily="34" charset="0"/>
              </a:rPr>
              <a:t>© 2019 Electric Power Research Institute, Inc. All rights reserved.</a:t>
            </a:r>
          </a:p>
        </p:txBody>
      </p:sp>
      <p:sp>
        <p:nvSpPr>
          <p:cNvPr id="15" name="TextBox 14">
            <a:hlinkClick r:id="rId18"/>
          </p:cNvPr>
          <p:cNvSpPr txBox="1"/>
          <p:nvPr userDrawn="1"/>
        </p:nvSpPr>
        <p:spPr>
          <a:xfrm>
            <a:off x="960525" y="6586395"/>
            <a:ext cx="1220110" cy="215445"/>
          </a:xfrm>
          <a:prstGeom prst="rect">
            <a:avLst/>
          </a:prstGeom>
          <a:noFill/>
        </p:spPr>
        <p:txBody>
          <a:bodyPr wrap="square" rtlCol="0">
            <a:spAutoFit/>
          </a:bodyPr>
          <a:lstStyle/>
          <a:p>
            <a:pPr algn="l"/>
            <a:r>
              <a:rPr lang="en-US" sz="800" b="1" spc="200" baseline="0" dirty="0">
                <a:solidFill>
                  <a:schemeClr val="tx1">
                    <a:lumMod val="50000"/>
                    <a:lumOff val="50000"/>
                  </a:schemeClr>
                </a:solidFill>
                <a:latin typeface="Century Gothic" panose="020B0502020202020204" pitchFamily="34" charset="0"/>
              </a:rPr>
              <a:t>www.epri.com</a:t>
            </a:r>
          </a:p>
        </p:txBody>
      </p:sp>
      <p:pic>
        <p:nvPicPr>
          <p:cNvPr id="16" name="Picture 15"/>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679047" y="6576082"/>
            <a:ext cx="1382943" cy="226142"/>
          </a:xfrm>
          <a:prstGeom prst="rect">
            <a:avLst/>
          </a:prstGeom>
        </p:spPr>
      </p:pic>
    </p:spTree>
    <p:extLst>
      <p:ext uri="{BB962C8B-B14F-4D97-AF65-F5344CB8AC3E}">
        <p14:creationId xmlns:p14="http://schemas.microsoft.com/office/powerpoint/2010/main" val="218475176"/>
      </p:ext>
    </p:extLst>
  </p:cSld>
  <p:clrMap bg1="lt1" tx1="dk1" bg2="lt2" tx2="dk2" accent1="accent1" accent2="accent2" accent3="accent3" accent4="accent4" accent5="accent5" accent6="accent6" hlink="hlink" folHlink="folHlink"/>
  <p:sldLayoutIdLst>
    <p:sldLayoutId id="2147483664" r:id="rId1"/>
    <p:sldLayoutId id="2147483685" r:id="rId2"/>
    <p:sldLayoutId id="2147483686" r:id="rId3"/>
    <p:sldLayoutId id="2147483687" r:id="rId4"/>
    <p:sldLayoutId id="2147483688" r:id="rId5"/>
    <p:sldLayoutId id="2147483689" r:id="rId6"/>
    <p:sldLayoutId id="2147483666" r:id="rId7"/>
    <p:sldLayoutId id="2147483670" r:id="rId8"/>
    <p:sldLayoutId id="2147483668" r:id="rId9"/>
    <p:sldLayoutId id="2147483669" r:id="rId10"/>
    <p:sldLayoutId id="2147483671" r:id="rId11"/>
    <p:sldLayoutId id="2147483684" r:id="rId12"/>
    <p:sldLayoutId id="2147483677" r:id="rId13"/>
    <p:sldLayoutId id="2147483690" r:id="rId14"/>
    <p:sldLayoutId id="2147483691" r:id="rId15"/>
  </p:sldLayoutIdLst>
  <p:txStyles>
    <p:titleStyle>
      <a:lvl1pPr algn="l" rtl="0" eaLnBrk="1" fontAlgn="base" hangingPunct="1">
        <a:lnSpc>
          <a:spcPct val="100000"/>
        </a:lnSpc>
        <a:spcBef>
          <a:spcPct val="0"/>
        </a:spcBef>
        <a:spcAft>
          <a:spcPct val="0"/>
        </a:spcAft>
        <a:defRPr sz="2800" b="1">
          <a:solidFill>
            <a:schemeClr val="tx1"/>
          </a:solidFill>
          <a:latin typeface="+mj-lt"/>
          <a:ea typeface="+mj-ea"/>
          <a:cs typeface="+mj-cs"/>
        </a:defRPr>
      </a:lvl1pPr>
      <a:lvl2pPr algn="l" rtl="0" eaLnBrk="1" fontAlgn="base" hangingPunct="1">
        <a:lnSpc>
          <a:spcPct val="95000"/>
        </a:lnSpc>
        <a:spcBef>
          <a:spcPct val="0"/>
        </a:spcBef>
        <a:spcAft>
          <a:spcPct val="0"/>
        </a:spcAft>
        <a:defRPr sz="2100" b="1">
          <a:solidFill>
            <a:schemeClr val="tx2"/>
          </a:solidFill>
          <a:latin typeface="Arial" charset="0"/>
        </a:defRPr>
      </a:lvl2pPr>
      <a:lvl3pPr algn="l" rtl="0" eaLnBrk="1" fontAlgn="base" hangingPunct="1">
        <a:lnSpc>
          <a:spcPct val="95000"/>
        </a:lnSpc>
        <a:spcBef>
          <a:spcPct val="0"/>
        </a:spcBef>
        <a:spcAft>
          <a:spcPct val="0"/>
        </a:spcAft>
        <a:defRPr sz="2100" b="1">
          <a:solidFill>
            <a:schemeClr val="tx2"/>
          </a:solidFill>
          <a:latin typeface="Arial" charset="0"/>
        </a:defRPr>
      </a:lvl3pPr>
      <a:lvl4pPr algn="l" rtl="0" eaLnBrk="1" fontAlgn="base" hangingPunct="1">
        <a:lnSpc>
          <a:spcPct val="95000"/>
        </a:lnSpc>
        <a:spcBef>
          <a:spcPct val="0"/>
        </a:spcBef>
        <a:spcAft>
          <a:spcPct val="0"/>
        </a:spcAft>
        <a:defRPr sz="2100" b="1">
          <a:solidFill>
            <a:schemeClr val="tx2"/>
          </a:solidFill>
          <a:latin typeface="Arial" charset="0"/>
        </a:defRPr>
      </a:lvl4pPr>
      <a:lvl5pPr algn="l" rtl="0" eaLnBrk="1" fontAlgn="base" hangingPunct="1">
        <a:lnSpc>
          <a:spcPct val="95000"/>
        </a:lnSpc>
        <a:spcBef>
          <a:spcPct val="0"/>
        </a:spcBef>
        <a:spcAft>
          <a:spcPct val="0"/>
        </a:spcAft>
        <a:defRPr sz="2100" b="1">
          <a:solidFill>
            <a:schemeClr val="tx2"/>
          </a:solidFill>
          <a:latin typeface="Arial" charset="0"/>
        </a:defRPr>
      </a:lvl5pPr>
      <a:lvl6pPr marL="342892" algn="l" rtl="0" eaLnBrk="1" fontAlgn="base" hangingPunct="1">
        <a:lnSpc>
          <a:spcPct val="95000"/>
        </a:lnSpc>
        <a:spcBef>
          <a:spcPct val="0"/>
        </a:spcBef>
        <a:spcAft>
          <a:spcPct val="0"/>
        </a:spcAft>
        <a:defRPr sz="2100" b="1">
          <a:solidFill>
            <a:schemeClr val="tx2"/>
          </a:solidFill>
          <a:latin typeface="Arial" charset="0"/>
        </a:defRPr>
      </a:lvl6pPr>
      <a:lvl7pPr marL="685783" algn="l" rtl="0" eaLnBrk="1" fontAlgn="base" hangingPunct="1">
        <a:lnSpc>
          <a:spcPct val="95000"/>
        </a:lnSpc>
        <a:spcBef>
          <a:spcPct val="0"/>
        </a:spcBef>
        <a:spcAft>
          <a:spcPct val="0"/>
        </a:spcAft>
        <a:defRPr sz="2100" b="1">
          <a:solidFill>
            <a:schemeClr val="tx2"/>
          </a:solidFill>
          <a:latin typeface="Arial" charset="0"/>
        </a:defRPr>
      </a:lvl7pPr>
      <a:lvl8pPr marL="1028675" algn="l" rtl="0" eaLnBrk="1" fontAlgn="base" hangingPunct="1">
        <a:lnSpc>
          <a:spcPct val="95000"/>
        </a:lnSpc>
        <a:spcBef>
          <a:spcPct val="0"/>
        </a:spcBef>
        <a:spcAft>
          <a:spcPct val="0"/>
        </a:spcAft>
        <a:defRPr sz="2100" b="1">
          <a:solidFill>
            <a:schemeClr val="tx2"/>
          </a:solidFill>
          <a:latin typeface="Arial" charset="0"/>
        </a:defRPr>
      </a:lvl8pPr>
      <a:lvl9pPr marL="1371566" algn="l" rtl="0" eaLnBrk="1" fontAlgn="base" hangingPunct="1">
        <a:lnSpc>
          <a:spcPct val="95000"/>
        </a:lnSpc>
        <a:spcBef>
          <a:spcPct val="0"/>
        </a:spcBef>
        <a:spcAft>
          <a:spcPct val="0"/>
        </a:spcAft>
        <a:defRPr sz="2100" b="1">
          <a:solidFill>
            <a:schemeClr val="tx2"/>
          </a:solidFill>
          <a:latin typeface="Arial" charset="0"/>
        </a:defRPr>
      </a:lvl9pPr>
    </p:titleStyle>
    <p:bodyStyle>
      <a:lvl1pPr marL="173827" indent="-173827"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400">
          <a:solidFill>
            <a:schemeClr val="tx1"/>
          </a:solidFill>
          <a:latin typeface="+mn-lt"/>
          <a:ea typeface="+mn-ea"/>
          <a:cs typeface="+mn-cs"/>
        </a:defRPr>
      </a:lvl1pPr>
      <a:lvl2pPr marL="425043" indent="-209545" algn="l" rtl="0" eaLnBrk="1" fontAlgn="base" hangingPunct="1">
        <a:lnSpc>
          <a:spcPct val="100000"/>
        </a:lnSpc>
        <a:spcBef>
          <a:spcPct val="0"/>
        </a:spcBef>
        <a:spcAft>
          <a:spcPts val="450"/>
        </a:spcAft>
        <a:buClr>
          <a:schemeClr val="tx1">
            <a:lumMod val="65000"/>
            <a:lumOff val="35000"/>
          </a:schemeClr>
        </a:buClr>
        <a:buSzPct val="80000"/>
        <a:buChar char="–"/>
        <a:defRPr sz="2100">
          <a:solidFill>
            <a:schemeClr val="tx1"/>
          </a:solidFill>
          <a:latin typeface="+mn-lt"/>
        </a:defRPr>
      </a:lvl2pPr>
      <a:lvl3pPr marL="641731" indent="-167875"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100">
          <a:solidFill>
            <a:schemeClr val="tx1"/>
          </a:solidFill>
          <a:latin typeface="+mn-lt"/>
        </a:defRPr>
      </a:lvl3pPr>
      <a:lvl4pPr marL="946523" indent="-216689" algn="l" rtl="0" eaLnBrk="1" fontAlgn="base" hangingPunct="1">
        <a:lnSpc>
          <a:spcPct val="100000"/>
        </a:lnSpc>
        <a:spcBef>
          <a:spcPct val="0"/>
        </a:spcBef>
        <a:spcAft>
          <a:spcPts val="450"/>
        </a:spcAft>
        <a:buClr>
          <a:schemeClr val="tx1">
            <a:lumMod val="65000"/>
            <a:lumOff val="35000"/>
          </a:schemeClr>
        </a:buClr>
        <a:buSzPct val="80000"/>
        <a:buChar char="–"/>
        <a:defRPr sz="2100">
          <a:solidFill>
            <a:schemeClr val="tx1"/>
          </a:solidFill>
          <a:latin typeface="+mn-lt"/>
        </a:defRPr>
      </a:lvl4pPr>
      <a:lvl5pPr marL="1153688" indent="-169065"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100">
          <a:solidFill>
            <a:schemeClr val="tx1"/>
          </a:solidFill>
          <a:latin typeface="+mn-lt"/>
        </a:defRPr>
      </a:lvl5pPr>
      <a:lvl6pPr marL="1458479" indent="-130966" algn="l" rtl="0" eaLnBrk="1" fontAlgn="base" hangingPunct="1">
        <a:lnSpc>
          <a:spcPct val="95000"/>
        </a:lnSpc>
        <a:spcBef>
          <a:spcPct val="0"/>
        </a:spcBef>
        <a:spcAft>
          <a:spcPct val="25000"/>
        </a:spcAft>
        <a:buChar char="•"/>
        <a:defRPr sz="1800">
          <a:solidFill>
            <a:srgbClr val="000000"/>
          </a:solidFill>
          <a:latin typeface="+mn-lt"/>
        </a:defRPr>
      </a:lvl6pPr>
      <a:lvl7pPr marL="1801371" indent="-130966" algn="l" rtl="0" eaLnBrk="1" fontAlgn="base" hangingPunct="1">
        <a:lnSpc>
          <a:spcPct val="95000"/>
        </a:lnSpc>
        <a:spcBef>
          <a:spcPct val="0"/>
        </a:spcBef>
        <a:spcAft>
          <a:spcPct val="25000"/>
        </a:spcAft>
        <a:buChar char="•"/>
        <a:defRPr sz="1800">
          <a:solidFill>
            <a:srgbClr val="000000"/>
          </a:solidFill>
          <a:latin typeface="+mn-lt"/>
        </a:defRPr>
      </a:lvl7pPr>
      <a:lvl8pPr marL="2144263" indent="-130966" algn="l" rtl="0" eaLnBrk="1" fontAlgn="base" hangingPunct="1">
        <a:lnSpc>
          <a:spcPct val="95000"/>
        </a:lnSpc>
        <a:spcBef>
          <a:spcPct val="0"/>
        </a:spcBef>
        <a:spcAft>
          <a:spcPct val="25000"/>
        </a:spcAft>
        <a:buChar char="•"/>
        <a:defRPr sz="1800">
          <a:solidFill>
            <a:srgbClr val="000000"/>
          </a:solidFill>
          <a:latin typeface="+mn-lt"/>
        </a:defRPr>
      </a:lvl8pPr>
      <a:lvl9pPr marL="2487154" indent="-130966" algn="l" rtl="0" eaLnBrk="1" fontAlgn="base" hangingPunct="1">
        <a:lnSpc>
          <a:spcPct val="95000"/>
        </a:lnSpc>
        <a:spcBef>
          <a:spcPct val="0"/>
        </a:spcBef>
        <a:spcAft>
          <a:spcPct val="25000"/>
        </a:spcAft>
        <a:buChar char="•"/>
        <a:defRPr sz="1800">
          <a:solidFill>
            <a:srgbClr val="000000"/>
          </a:solidFill>
          <a:latin typeface="+mn-lt"/>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hyperlink" Target="http://www.trustedreviews.com/opinion/best-intel-processor-core-i3-i5-i7-2937692"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ourceforge.net/p/electricdss/code/HEAD/tree/trunk/Version8/Distrib/Examples/Parallel_Processing"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2.png"/><Relationship Id="rId4"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3.png"/><Relationship Id="rId4"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s://epri.box.com/s/o4itfn23txv73iyo3y1ukbs9nmgsspgo"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hyperlink" Target="https://sourceforge.net/p/electricdss/code/HEAD/tree/trunk/Version8/Distrib/Doc/A_Diakoptics_Suite.pdf" TargetMode="External"/><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customXml" Target="../ink/ink2.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sz="quarter" idx="1"/>
          </p:nvPr>
        </p:nvSpPr>
        <p:spPr/>
        <p:txBody>
          <a:bodyPr numCol="1"/>
          <a:lstStyle/>
          <a:p>
            <a:r>
              <a:rPr lang="en-US" dirty="0"/>
              <a:t>Roger C. Dugan</a:t>
            </a:r>
          </a:p>
          <a:p>
            <a:r>
              <a:rPr lang="en-US"/>
              <a:t>Davis Montenegro</a:t>
            </a:r>
          </a:p>
          <a:p>
            <a:r>
              <a:rPr lang="en-US"/>
              <a:t>EPRI </a:t>
            </a:r>
            <a:r>
              <a:rPr lang="en-US" dirty="0"/>
              <a:t>Knoxville, TN</a:t>
            </a:r>
          </a:p>
          <a:p>
            <a:endParaRPr lang="en-US" dirty="0"/>
          </a:p>
          <a:p>
            <a:r>
              <a:rPr lang="en-US" dirty="0"/>
              <a:t>September 24-25</a:t>
            </a:r>
            <a:r>
              <a:rPr lang="en-US" b="1" dirty="0"/>
              <a:t>, 2019</a:t>
            </a:r>
            <a:endParaRPr lang="en-US" dirty="0"/>
          </a:p>
        </p:txBody>
      </p:sp>
      <p:sp>
        <p:nvSpPr>
          <p:cNvPr id="3" name="Title 2"/>
          <p:cNvSpPr>
            <a:spLocks noGrp="1"/>
          </p:cNvSpPr>
          <p:nvPr>
            <p:ph type="ctrTitle" sz="quarter"/>
          </p:nvPr>
        </p:nvSpPr>
        <p:spPr/>
        <p:txBody>
          <a:bodyPr/>
          <a:lstStyle/>
          <a:p>
            <a:r>
              <a:rPr lang="en-US" dirty="0" err="1"/>
              <a:t>OpenDSS</a:t>
            </a:r>
            <a:r>
              <a:rPr lang="en-US" dirty="0"/>
              <a:t> Training Workshop</a:t>
            </a:r>
          </a:p>
        </p:txBody>
      </p:sp>
      <p:sp>
        <p:nvSpPr>
          <p:cNvPr id="4" name="Text Placeholder 3"/>
          <p:cNvSpPr>
            <a:spLocks noGrp="1"/>
          </p:cNvSpPr>
          <p:nvPr>
            <p:ph type="body" sz="quarter" idx="10"/>
          </p:nvPr>
        </p:nvSpPr>
        <p:spPr/>
        <p:txBody>
          <a:bodyPr>
            <a:normAutofit fontScale="92500" lnSpcReduction="20000"/>
          </a:bodyPr>
          <a:lstStyle/>
          <a:p>
            <a:r>
              <a:rPr lang="en-US" dirty="0"/>
              <a:t>Idaho Power Co.</a:t>
            </a:r>
          </a:p>
          <a:p>
            <a:r>
              <a:rPr lang="en-US" dirty="0"/>
              <a:t>Boise, Idaho</a:t>
            </a:r>
          </a:p>
        </p:txBody>
      </p:sp>
    </p:spTree>
    <p:extLst>
      <p:ext uri="{BB962C8B-B14F-4D97-AF65-F5344CB8AC3E}">
        <p14:creationId xmlns:p14="http://schemas.microsoft.com/office/powerpoint/2010/main" val="3407726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sp>
        <p:nvSpPr>
          <p:cNvPr id="2" name="Rectangle 1"/>
          <p:cNvSpPr/>
          <p:nvPr/>
        </p:nvSpPr>
        <p:spPr>
          <a:xfrm>
            <a:off x="2133600" y="26670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362200"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61328"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960456"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59584"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379216"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78344"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977472"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276600"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rot="5400000">
            <a:off x="3285108" y="3198876"/>
            <a:ext cx="973584" cy="381000"/>
            <a:chOff x="3293616" y="2772840"/>
            <a:chExt cx="973584" cy="381000"/>
          </a:xfrm>
        </p:grpSpPr>
        <p:sp>
          <p:nvSpPr>
            <p:cNvPr id="16" name="Rectangle 15"/>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rot="16200000">
            <a:off x="1456308" y="3195136"/>
            <a:ext cx="973584" cy="381000"/>
            <a:chOff x="4055616" y="2603706"/>
            <a:chExt cx="973584" cy="381000"/>
          </a:xfrm>
        </p:grpSpPr>
        <p:sp>
          <p:nvSpPr>
            <p:cNvPr id="20" name="Rectangle 19"/>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2269786" y="3096988"/>
            <a:ext cx="1175428" cy="584775"/>
          </a:xfrm>
          <a:prstGeom prst="rect">
            <a:avLst/>
          </a:prstGeom>
          <a:noFill/>
        </p:spPr>
        <p:txBody>
          <a:bodyPr wrap="square" rtlCol="0">
            <a:spAutoFit/>
          </a:bodyPr>
          <a:lstStyle/>
          <a:p>
            <a:r>
              <a:rPr lang="en-US" sz="3200" b="1" dirty="0">
                <a:solidFill>
                  <a:schemeClr val="bg1"/>
                </a:solidFill>
              </a:rPr>
              <a:t>Core</a:t>
            </a:r>
          </a:p>
        </p:txBody>
      </p:sp>
      <p:sp>
        <p:nvSpPr>
          <p:cNvPr id="26" name="Right Arrow 25"/>
          <p:cNvSpPr/>
          <p:nvPr/>
        </p:nvSpPr>
        <p:spPr>
          <a:xfrm>
            <a:off x="4572000" y="2642586"/>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ight Arrow 26"/>
          <p:cNvSpPr/>
          <p:nvPr/>
        </p:nvSpPr>
        <p:spPr>
          <a:xfrm>
            <a:off x="4572000" y="3611277"/>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p:cNvSpPr/>
          <p:nvPr/>
        </p:nvSpPr>
        <p:spPr>
          <a:xfrm>
            <a:off x="5596385" y="3124200"/>
            <a:ext cx="228600" cy="48485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9" name="Rectangle 28"/>
          <p:cNvSpPr/>
          <p:nvPr/>
        </p:nvSpPr>
        <p:spPr>
          <a:xfrm>
            <a:off x="5977385" y="3124200"/>
            <a:ext cx="228600" cy="48485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TextBox 29"/>
          <p:cNvSpPr txBox="1"/>
          <p:nvPr/>
        </p:nvSpPr>
        <p:spPr>
          <a:xfrm rot="16200000">
            <a:off x="5128643" y="2376210"/>
            <a:ext cx="1164084" cy="369332"/>
          </a:xfrm>
          <a:prstGeom prst="rect">
            <a:avLst/>
          </a:prstGeom>
          <a:noFill/>
        </p:spPr>
        <p:txBody>
          <a:bodyPr wrap="square" rtlCol="0">
            <a:spAutoFit/>
          </a:bodyPr>
          <a:lstStyle/>
          <a:p>
            <a:r>
              <a:rPr lang="en-US" dirty="0"/>
              <a:t>CPU 0</a:t>
            </a:r>
          </a:p>
        </p:txBody>
      </p:sp>
      <p:sp>
        <p:nvSpPr>
          <p:cNvPr id="31" name="TextBox 30"/>
          <p:cNvSpPr txBox="1"/>
          <p:nvPr/>
        </p:nvSpPr>
        <p:spPr>
          <a:xfrm rot="16200000">
            <a:off x="5476908" y="2343474"/>
            <a:ext cx="1229556" cy="369332"/>
          </a:xfrm>
          <a:prstGeom prst="rect">
            <a:avLst/>
          </a:prstGeom>
          <a:noFill/>
        </p:spPr>
        <p:txBody>
          <a:bodyPr wrap="square" rtlCol="0">
            <a:spAutoFit/>
          </a:bodyPr>
          <a:lstStyle/>
          <a:p>
            <a:r>
              <a:rPr lang="en-US" dirty="0"/>
              <a:t>CPU 1</a:t>
            </a:r>
          </a:p>
        </p:txBody>
      </p:sp>
      <p:cxnSp>
        <p:nvCxnSpPr>
          <p:cNvPr id="7" name="Straight Connector 6"/>
          <p:cNvCxnSpPr/>
          <p:nvPr/>
        </p:nvCxnSpPr>
        <p:spPr>
          <a:xfrm>
            <a:off x="1997414"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302214" y="48768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286000" y="4876800"/>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590800"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2590800" y="4864963"/>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911814" y="48768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895600" y="4876800"/>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200400"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200400" y="4864963"/>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521414" y="48768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3505200" y="4876800"/>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810000"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3810000" y="4864963"/>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3"/>
          <a:stretch>
            <a:fillRect/>
          </a:stretch>
        </p:blipFill>
        <p:spPr>
          <a:xfrm>
            <a:off x="5410201" y="3648239"/>
            <a:ext cx="3385405" cy="1215982"/>
          </a:xfrm>
          <a:prstGeom prst="rect">
            <a:avLst/>
          </a:prstGeom>
        </p:spPr>
      </p:pic>
      <p:sp>
        <p:nvSpPr>
          <p:cNvPr id="52" name="Rectangle 51"/>
          <p:cNvSpPr/>
          <p:nvPr/>
        </p:nvSpPr>
        <p:spPr>
          <a:xfrm>
            <a:off x="5410200" y="4794682"/>
            <a:ext cx="3346577" cy="415498"/>
          </a:xfrm>
          <a:prstGeom prst="rect">
            <a:avLst/>
          </a:prstGeom>
        </p:spPr>
        <p:txBody>
          <a:bodyPr wrap="square">
            <a:spAutoFit/>
          </a:bodyPr>
          <a:lstStyle/>
          <a:p>
            <a:r>
              <a:rPr lang="en-US" sz="1050" dirty="0">
                <a:hlinkClick r:id="rId4"/>
              </a:rPr>
              <a:t>http://www.trustedreviews.com/opinion/best-intel-processor-core-i3-i5-i7-2937692</a:t>
            </a:r>
            <a:endParaRPr lang="en-US" sz="1050" dirty="0"/>
          </a:p>
        </p:txBody>
      </p:sp>
      <p:pic>
        <p:nvPicPr>
          <p:cNvPr id="53" name="Picture 52"/>
          <p:cNvPicPr>
            <a:picLocks noChangeAspect="1"/>
          </p:cNvPicPr>
          <p:nvPr/>
        </p:nvPicPr>
        <p:blipFill>
          <a:blip r:embed="rId5"/>
          <a:stretch>
            <a:fillRect/>
          </a:stretch>
        </p:blipFill>
        <p:spPr>
          <a:xfrm>
            <a:off x="1459861" y="4466294"/>
            <a:ext cx="673740" cy="576422"/>
          </a:xfrm>
          <a:prstGeom prst="rect">
            <a:avLst/>
          </a:prstGeom>
        </p:spPr>
      </p:pic>
    </p:spTree>
    <p:extLst>
      <p:ext uri="{BB962C8B-B14F-4D97-AF65-F5344CB8AC3E}">
        <p14:creationId xmlns:p14="http://schemas.microsoft.com/office/powerpoint/2010/main" val="219933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grpSp>
        <p:nvGrpSpPr>
          <p:cNvPr id="6" name="Group 5"/>
          <p:cNvGrpSpPr/>
          <p:nvPr/>
        </p:nvGrpSpPr>
        <p:grpSpPr>
          <a:xfrm>
            <a:off x="1066800" y="2109186"/>
            <a:ext cx="1219200" cy="1228862"/>
            <a:chOff x="1371600" y="2109186"/>
            <a:chExt cx="2209800" cy="2209800"/>
          </a:xfrm>
        </p:grpSpPr>
        <p:sp>
          <p:nvSpPr>
            <p:cNvPr id="2" name="Rectangle 1"/>
            <p:cNvSpPr/>
            <p:nvPr/>
          </p:nvSpPr>
          <p:spPr>
            <a:xfrm>
              <a:off x="1752600" y="25146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981200"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80328"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79456"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78584"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998216"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297344"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596472"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95600"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rot="5400000">
              <a:off x="2904108" y="3046476"/>
              <a:ext cx="973584" cy="381000"/>
              <a:chOff x="3293616" y="2772840"/>
              <a:chExt cx="973584" cy="381000"/>
            </a:xfrm>
          </p:grpSpPr>
          <p:sp>
            <p:nvSpPr>
              <p:cNvPr id="16" name="Rectangle 15"/>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rot="16200000">
              <a:off x="1075308" y="3042736"/>
              <a:ext cx="973584" cy="381000"/>
              <a:chOff x="4055616" y="2603706"/>
              <a:chExt cx="973584" cy="381000"/>
            </a:xfrm>
          </p:grpSpPr>
          <p:sp>
            <p:nvSpPr>
              <p:cNvPr id="20" name="Rectangle 19"/>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1888786" y="2944588"/>
              <a:ext cx="1175428" cy="338554"/>
            </a:xfrm>
            <a:prstGeom prst="rect">
              <a:avLst/>
            </a:prstGeom>
            <a:noFill/>
          </p:spPr>
          <p:txBody>
            <a:bodyPr wrap="square" rtlCol="0">
              <a:spAutoFit/>
            </a:bodyPr>
            <a:lstStyle/>
            <a:p>
              <a:r>
                <a:rPr lang="en-US" sz="1600" b="1" dirty="0">
                  <a:solidFill>
                    <a:schemeClr val="bg1"/>
                  </a:solidFill>
                </a:rPr>
                <a:t>Core</a:t>
              </a:r>
            </a:p>
          </p:txBody>
        </p:sp>
      </p:grpSp>
      <p:sp>
        <p:nvSpPr>
          <p:cNvPr id="26" name="Right Arrow 25"/>
          <p:cNvSpPr/>
          <p:nvPr/>
        </p:nvSpPr>
        <p:spPr>
          <a:xfrm>
            <a:off x="2798379" y="2558553"/>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ight Arrow 26"/>
          <p:cNvSpPr/>
          <p:nvPr/>
        </p:nvSpPr>
        <p:spPr>
          <a:xfrm>
            <a:off x="2798379" y="3942207"/>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p:cNvSpPr/>
          <p:nvPr/>
        </p:nvSpPr>
        <p:spPr>
          <a:xfrm>
            <a:off x="3788052" y="2519412"/>
            <a:ext cx="228600" cy="48485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9" name="Rectangle 28"/>
          <p:cNvSpPr/>
          <p:nvPr/>
        </p:nvSpPr>
        <p:spPr>
          <a:xfrm>
            <a:off x="3788052" y="3934151"/>
            <a:ext cx="228600" cy="48485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TextBox 29"/>
          <p:cNvSpPr txBox="1"/>
          <p:nvPr/>
        </p:nvSpPr>
        <p:spPr>
          <a:xfrm>
            <a:off x="4062347" y="2583806"/>
            <a:ext cx="1164084" cy="369332"/>
          </a:xfrm>
          <a:prstGeom prst="rect">
            <a:avLst/>
          </a:prstGeom>
          <a:noFill/>
        </p:spPr>
        <p:txBody>
          <a:bodyPr wrap="square" rtlCol="0">
            <a:spAutoFit/>
          </a:bodyPr>
          <a:lstStyle/>
          <a:p>
            <a:r>
              <a:rPr lang="en-US" dirty="0"/>
              <a:t>CPU 0</a:t>
            </a:r>
          </a:p>
        </p:txBody>
      </p:sp>
      <p:sp>
        <p:nvSpPr>
          <p:cNvPr id="31" name="TextBox 30"/>
          <p:cNvSpPr txBox="1"/>
          <p:nvPr/>
        </p:nvSpPr>
        <p:spPr>
          <a:xfrm>
            <a:off x="4071872" y="3993863"/>
            <a:ext cx="1229556" cy="369332"/>
          </a:xfrm>
          <a:prstGeom prst="rect">
            <a:avLst/>
          </a:prstGeom>
          <a:noFill/>
        </p:spPr>
        <p:txBody>
          <a:bodyPr wrap="square" rtlCol="0">
            <a:spAutoFit/>
          </a:bodyPr>
          <a:lstStyle/>
          <a:p>
            <a:r>
              <a:rPr lang="en-US" dirty="0"/>
              <a:t>CPU 2</a:t>
            </a:r>
          </a:p>
        </p:txBody>
      </p:sp>
      <p:grpSp>
        <p:nvGrpSpPr>
          <p:cNvPr id="54" name="Group 53"/>
          <p:cNvGrpSpPr/>
          <p:nvPr/>
        </p:nvGrpSpPr>
        <p:grpSpPr>
          <a:xfrm>
            <a:off x="1066800" y="3527826"/>
            <a:ext cx="1219200" cy="1228862"/>
            <a:chOff x="1371600" y="2109186"/>
            <a:chExt cx="2209800" cy="2209800"/>
          </a:xfrm>
        </p:grpSpPr>
        <p:sp>
          <p:nvSpPr>
            <p:cNvPr id="55" name="Rectangle 54"/>
            <p:cNvSpPr/>
            <p:nvPr/>
          </p:nvSpPr>
          <p:spPr>
            <a:xfrm>
              <a:off x="1752600" y="25146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981200"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280328"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2579456"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878584"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998216"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2297344"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2596472"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895600"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p:cNvGrpSpPr/>
            <p:nvPr/>
          </p:nvGrpSpPr>
          <p:grpSpPr>
            <a:xfrm rot="5400000">
              <a:off x="2904108" y="3046476"/>
              <a:ext cx="973584" cy="381000"/>
              <a:chOff x="3293616" y="2772840"/>
              <a:chExt cx="973584" cy="381000"/>
            </a:xfrm>
          </p:grpSpPr>
          <p:sp>
            <p:nvSpPr>
              <p:cNvPr id="71" name="Rectangle 70"/>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rot="16200000">
              <a:off x="1075308" y="3042736"/>
              <a:ext cx="973584" cy="381000"/>
              <a:chOff x="4055616" y="2603706"/>
              <a:chExt cx="973584" cy="381000"/>
            </a:xfrm>
          </p:grpSpPr>
          <p:sp>
            <p:nvSpPr>
              <p:cNvPr id="67" name="Rectangle 66"/>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p:cNvSpPr txBox="1"/>
            <p:nvPr/>
          </p:nvSpPr>
          <p:spPr>
            <a:xfrm>
              <a:off x="1888786" y="2944588"/>
              <a:ext cx="1175428" cy="338554"/>
            </a:xfrm>
            <a:prstGeom prst="rect">
              <a:avLst/>
            </a:prstGeom>
            <a:noFill/>
          </p:spPr>
          <p:txBody>
            <a:bodyPr wrap="square" rtlCol="0">
              <a:spAutoFit/>
            </a:bodyPr>
            <a:lstStyle/>
            <a:p>
              <a:r>
                <a:rPr lang="en-US" sz="1600" b="1" dirty="0">
                  <a:solidFill>
                    <a:schemeClr val="bg1"/>
                  </a:solidFill>
                </a:rPr>
                <a:t>Core</a:t>
              </a:r>
            </a:p>
          </p:txBody>
        </p:sp>
      </p:grpSp>
      <p:sp>
        <p:nvSpPr>
          <p:cNvPr id="32" name="Rectangle 31"/>
          <p:cNvSpPr/>
          <p:nvPr/>
        </p:nvSpPr>
        <p:spPr>
          <a:xfrm>
            <a:off x="2667000" y="1981200"/>
            <a:ext cx="2438400" cy="2971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5281651" y="1981200"/>
            <a:ext cx="2438400" cy="2971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ight Arrow 75"/>
          <p:cNvSpPr/>
          <p:nvPr/>
        </p:nvSpPr>
        <p:spPr>
          <a:xfrm>
            <a:off x="5517931" y="2260275"/>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 name="Rectangle 76"/>
          <p:cNvSpPr/>
          <p:nvPr/>
        </p:nvSpPr>
        <p:spPr>
          <a:xfrm>
            <a:off x="6507604" y="2221134"/>
            <a:ext cx="228600" cy="48485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78" name="TextBox 77"/>
          <p:cNvSpPr txBox="1"/>
          <p:nvPr/>
        </p:nvSpPr>
        <p:spPr>
          <a:xfrm>
            <a:off x="6781899" y="2285528"/>
            <a:ext cx="1164084" cy="369332"/>
          </a:xfrm>
          <a:prstGeom prst="rect">
            <a:avLst/>
          </a:prstGeom>
          <a:noFill/>
        </p:spPr>
        <p:txBody>
          <a:bodyPr wrap="square" rtlCol="0">
            <a:spAutoFit/>
          </a:bodyPr>
          <a:lstStyle/>
          <a:p>
            <a:r>
              <a:rPr lang="en-US" dirty="0"/>
              <a:t>CPU 0</a:t>
            </a:r>
          </a:p>
        </p:txBody>
      </p:sp>
      <p:sp>
        <p:nvSpPr>
          <p:cNvPr id="79" name="Right Arrow 78"/>
          <p:cNvSpPr/>
          <p:nvPr/>
        </p:nvSpPr>
        <p:spPr>
          <a:xfrm>
            <a:off x="5515018" y="2866885"/>
            <a:ext cx="762000" cy="454402"/>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0" name="Rectangle 79"/>
          <p:cNvSpPr/>
          <p:nvPr/>
        </p:nvSpPr>
        <p:spPr>
          <a:xfrm>
            <a:off x="6504691" y="2827744"/>
            <a:ext cx="228600" cy="48485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81" name="TextBox 80"/>
          <p:cNvSpPr txBox="1"/>
          <p:nvPr/>
        </p:nvSpPr>
        <p:spPr>
          <a:xfrm>
            <a:off x="6778986" y="2892138"/>
            <a:ext cx="1164084" cy="369332"/>
          </a:xfrm>
          <a:prstGeom prst="rect">
            <a:avLst/>
          </a:prstGeom>
          <a:noFill/>
        </p:spPr>
        <p:txBody>
          <a:bodyPr wrap="square" rtlCol="0">
            <a:spAutoFit/>
          </a:bodyPr>
          <a:lstStyle/>
          <a:p>
            <a:r>
              <a:rPr lang="en-US" dirty="0"/>
              <a:t>CPU 1</a:t>
            </a:r>
          </a:p>
        </p:txBody>
      </p:sp>
      <p:sp>
        <p:nvSpPr>
          <p:cNvPr id="82" name="Right Arrow 81"/>
          <p:cNvSpPr/>
          <p:nvPr/>
        </p:nvSpPr>
        <p:spPr>
          <a:xfrm>
            <a:off x="5515018" y="3617338"/>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3" name="Rectangle 82"/>
          <p:cNvSpPr/>
          <p:nvPr/>
        </p:nvSpPr>
        <p:spPr>
          <a:xfrm>
            <a:off x="6504691" y="3609282"/>
            <a:ext cx="228600" cy="48485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4" name="TextBox 83"/>
          <p:cNvSpPr txBox="1"/>
          <p:nvPr/>
        </p:nvSpPr>
        <p:spPr>
          <a:xfrm>
            <a:off x="6788511" y="3668994"/>
            <a:ext cx="1229556" cy="369332"/>
          </a:xfrm>
          <a:prstGeom prst="rect">
            <a:avLst/>
          </a:prstGeom>
          <a:noFill/>
        </p:spPr>
        <p:txBody>
          <a:bodyPr wrap="square" rtlCol="0">
            <a:spAutoFit/>
          </a:bodyPr>
          <a:lstStyle/>
          <a:p>
            <a:r>
              <a:rPr lang="en-US" dirty="0"/>
              <a:t>CPU 2</a:t>
            </a:r>
          </a:p>
        </p:txBody>
      </p:sp>
      <p:sp>
        <p:nvSpPr>
          <p:cNvPr id="85" name="Right Arrow 84"/>
          <p:cNvSpPr/>
          <p:nvPr/>
        </p:nvSpPr>
        <p:spPr>
          <a:xfrm>
            <a:off x="5513562" y="4208878"/>
            <a:ext cx="762000" cy="454402"/>
          </a:xfrm>
          <a:prstGeom prst="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6" name="Rectangle 85"/>
          <p:cNvSpPr/>
          <p:nvPr/>
        </p:nvSpPr>
        <p:spPr>
          <a:xfrm>
            <a:off x="6503235" y="4200822"/>
            <a:ext cx="228600" cy="48485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7" name="TextBox 86"/>
          <p:cNvSpPr txBox="1"/>
          <p:nvPr/>
        </p:nvSpPr>
        <p:spPr>
          <a:xfrm>
            <a:off x="6787055" y="4260534"/>
            <a:ext cx="1229556" cy="369332"/>
          </a:xfrm>
          <a:prstGeom prst="rect">
            <a:avLst/>
          </a:prstGeom>
          <a:noFill/>
        </p:spPr>
        <p:txBody>
          <a:bodyPr wrap="square" rtlCol="0">
            <a:spAutoFit/>
          </a:bodyPr>
          <a:lstStyle/>
          <a:p>
            <a:r>
              <a:rPr lang="en-US" dirty="0"/>
              <a:t>CPU 3</a:t>
            </a:r>
          </a:p>
        </p:txBody>
      </p:sp>
    </p:spTree>
    <p:extLst>
      <p:ext uri="{BB962C8B-B14F-4D97-AF65-F5344CB8AC3E}">
        <p14:creationId xmlns:p14="http://schemas.microsoft.com/office/powerpoint/2010/main" val="235413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a:xfrm>
            <a:off x="457200" y="548640"/>
            <a:ext cx="8572500" cy="731520"/>
          </a:xfrm>
        </p:spPr>
        <p:txBody>
          <a:bodyPr/>
          <a:lstStyle/>
          <a:p>
            <a:r>
              <a:rPr lang="en-US" dirty="0"/>
              <a:t>Temporal parallelization</a:t>
            </a:r>
          </a:p>
        </p:txBody>
      </p:sp>
      <p:sp>
        <p:nvSpPr>
          <p:cNvPr id="14" name="Rectangle 3">
            <a:extLst/>
          </p:cNvPr>
          <p:cNvSpPr txBox="1">
            <a:spLocks noChangeArrowheads="1"/>
          </p:cNvSpPr>
          <p:nvPr/>
        </p:nvSpPr>
        <p:spPr bwMode="auto">
          <a:xfrm>
            <a:off x="205740" y="130354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pic>
        <p:nvPicPr>
          <p:cNvPr id="69" name="Picture 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2487" y="2067670"/>
            <a:ext cx="6175573" cy="3686858"/>
          </a:xfrm>
          <a:prstGeom prst="rect">
            <a:avLst/>
          </a:prstGeom>
        </p:spPr>
      </p:pic>
    </p:spTree>
    <p:extLst>
      <p:ext uri="{BB962C8B-B14F-4D97-AF65-F5344CB8AC3E}">
        <p14:creationId xmlns:p14="http://schemas.microsoft.com/office/powerpoint/2010/main" val="45418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a:xfrm>
            <a:off x="457200" y="548640"/>
            <a:ext cx="8572500" cy="731520"/>
          </a:xfrm>
        </p:spPr>
        <p:txBody>
          <a:bodyPr/>
          <a:lstStyle/>
          <a:p>
            <a:r>
              <a:rPr lang="en-US" dirty="0"/>
              <a:t>Temporal parallelization</a:t>
            </a:r>
          </a:p>
        </p:txBody>
      </p:sp>
      <p:sp>
        <p:nvSpPr>
          <p:cNvPr id="14"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sp>
        <p:nvSpPr>
          <p:cNvPr id="5" name="Rectangle 4"/>
          <p:cNvSpPr/>
          <p:nvPr/>
        </p:nvSpPr>
        <p:spPr>
          <a:xfrm>
            <a:off x="713232" y="2124230"/>
            <a:ext cx="6246019" cy="3624967"/>
          </a:xfrm>
          <a:prstGeom prst="rect">
            <a:avLst/>
          </a:prstGeom>
        </p:spPr>
        <p:txBody>
          <a:bodyPr wrap="square">
            <a:spAutoFit/>
          </a:bodyPr>
          <a:lstStyle/>
          <a:p>
            <a:pPr marL="342900" algn="l">
              <a:lnSpc>
                <a:spcPct val="107000"/>
              </a:lnSpc>
              <a:spcBef>
                <a:spcPts val="0"/>
              </a:spcBef>
              <a:spcAft>
                <a:spcPts val="0"/>
              </a:spcAft>
            </a:pPr>
            <a:r>
              <a:rPr lang="en-US" sz="825" dirty="0" err="1">
                <a:latin typeface="Courier New" panose="02070309020205020404" pitchFamily="49" charset="0"/>
                <a:ea typeface="Calibri" panose="020F0502020204030204" pitchFamily="34" charset="0"/>
                <a:cs typeface="Courier New" panose="02070309020205020404" pitchFamily="49" charset="0"/>
              </a:rPr>
              <a:t>clearAll</a:t>
            </a:r>
            <a:endParaRPr lang="en-US" sz="825" dirty="0">
              <a:latin typeface="Courier New" panose="02070309020205020404" pitchFamily="49" charset="0"/>
              <a:ea typeface="Calibri" panose="020F0502020204030204" pitchFamily="34" charset="0"/>
              <a:cs typeface="Courier New" panose="02070309020205020404" pitchFamily="49" charset="0"/>
            </a:endParaRP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set parallel=No</a:t>
            </a:r>
          </a:p>
          <a:p>
            <a:pPr marL="342900" algn="l">
              <a:lnSpc>
                <a:spcPct val="107000"/>
              </a:lnSpc>
              <a:spcBef>
                <a:spcPts val="0"/>
              </a:spcBef>
              <a:spcAft>
                <a:spcPts val="0"/>
              </a:spcAft>
            </a:pPr>
            <a:endParaRPr lang="en-US" sz="825" dirty="0">
              <a:latin typeface="Courier New" panose="02070309020205020404" pitchFamily="49" charset="0"/>
              <a:ea typeface="Calibri" panose="020F0502020204030204" pitchFamily="34" charset="0"/>
              <a:cs typeface="Courier New" panose="02070309020205020404" pitchFamily="49" charset="0"/>
            </a:endParaRP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compile "C:\Program Files\OpenDSS\</a:t>
            </a:r>
            <a:r>
              <a:rPr lang="en-US" sz="825" dirty="0" err="1">
                <a:latin typeface="Courier New" panose="02070309020205020404" pitchFamily="49" charset="0"/>
                <a:ea typeface="Calibri" panose="020F0502020204030204" pitchFamily="34" charset="0"/>
                <a:cs typeface="Courier New" panose="02070309020205020404" pitchFamily="49" charset="0"/>
              </a:rPr>
              <a:t>EPRITestCircuits</a:t>
            </a:r>
            <a:r>
              <a:rPr lang="en-US" sz="825" dirty="0">
                <a:latin typeface="Courier New" panose="02070309020205020404" pitchFamily="49" charset="0"/>
                <a:ea typeface="Calibri" panose="020F0502020204030204" pitchFamily="34" charset="0"/>
                <a:cs typeface="Courier New" panose="02070309020205020404" pitchFamily="49" charset="0"/>
              </a:rPr>
              <a:t>\ckt5\Master_ckt5.dss"</a:t>
            </a: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set CPU=0</a:t>
            </a: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Solve</a:t>
            </a:r>
          </a:p>
          <a:p>
            <a:pPr marL="342900" algn="l">
              <a:lnSpc>
                <a:spcPct val="107000"/>
              </a:lnSpc>
              <a:spcBef>
                <a:spcPts val="0"/>
              </a:spcBef>
              <a:spcAft>
                <a:spcPts val="0"/>
              </a:spcAft>
            </a:pPr>
            <a:endParaRPr lang="en-US" sz="825" dirty="0">
              <a:latin typeface="Courier New" panose="02070309020205020404" pitchFamily="49" charset="0"/>
              <a:ea typeface="Calibri" panose="020F0502020204030204" pitchFamily="34" charset="0"/>
              <a:cs typeface="Courier New" panose="02070309020205020404" pitchFamily="49" charset="0"/>
            </a:endParaRP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Clone 2</a:t>
            </a:r>
          </a:p>
          <a:p>
            <a:pPr marL="342900" algn="l">
              <a:lnSpc>
                <a:spcPct val="107000"/>
              </a:lnSpc>
              <a:spcBef>
                <a:spcPts val="0"/>
              </a:spcBef>
              <a:spcAft>
                <a:spcPts val="0"/>
              </a:spcAft>
            </a:pPr>
            <a:endParaRPr lang="en-US" sz="825" dirty="0">
              <a:latin typeface="Courier New" panose="02070309020205020404" pitchFamily="49" charset="0"/>
              <a:ea typeface="Calibri" panose="020F0502020204030204" pitchFamily="34" charset="0"/>
              <a:cs typeface="Courier New" panose="02070309020205020404" pitchFamily="49" charset="0"/>
            </a:endParaRP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set parallel=Yes</a:t>
            </a:r>
          </a:p>
          <a:p>
            <a:pPr marL="342900" algn="l">
              <a:lnSpc>
                <a:spcPct val="107000"/>
              </a:lnSpc>
              <a:spcBef>
                <a:spcPts val="0"/>
              </a:spcBef>
              <a:spcAft>
                <a:spcPts val="0"/>
              </a:spcAft>
            </a:pPr>
            <a:endParaRPr lang="en-US" sz="825" dirty="0">
              <a:latin typeface="Courier New" panose="02070309020205020404" pitchFamily="49" charset="0"/>
              <a:ea typeface="Calibri" panose="020F0502020204030204" pitchFamily="34" charset="0"/>
              <a:cs typeface="Courier New" panose="02070309020205020404" pitchFamily="49" charset="0"/>
            </a:endParaRP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set </a:t>
            </a:r>
            <a:r>
              <a:rPr lang="en-US" sz="825" dirty="0" err="1">
                <a:latin typeface="Courier New" panose="02070309020205020404" pitchFamily="49" charset="0"/>
                <a:ea typeface="Calibri" panose="020F0502020204030204" pitchFamily="34" charset="0"/>
                <a:cs typeface="Courier New" panose="02070309020205020404" pitchFamily="49" charset="0"/>
              </a:rPr>
              <a:t>activeActor</a:t>
            </a:r>
            <a:r>
              <a:rPr lang="en-US" sz="825" dirty="0">
                <a:latin typeface="Courier New" panose="02070309020205020404" pitchFamily="49" charset="0"/>
                <a:ea typeface="Calibri" panose="020F0502020204030204" pitchFamily="34" charset="0"/>
                <a:cs typeface="Courier New" panose="02070309020205020404" pitchFamily="49" charset="0"/>
              </a:rPr>
              <a:t>=*</a:t>
            </a: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set mode=yearly number=2000 </a:t>
            </a:r>
            <a:r>
              <a:rPr lang="en-US" sz="825" dirty="0" err="1">
                <a:latin typeface="Courier New" panose="02070309020205020404" pitchFamily="49" charset="0"/>
                <a:ea typeface="Calibri" panose="020F0502020204030204" pitchFamily="34" charset="0"/>
                <a:cs typeface="Courier New" panose="02070309020205020404" pitchFamily="49" charset="0"/>
              </a:rPr>
              <a:t>totaltime</a:t>
            </a:r>
            <a:r>
              <a:rPr lang="en-US" sz="825" dirty="0">
                <a:latin typeface="Courier New" panose="02070309020205020404" pitchFamily="49" charset="0"/>
                <a:ea typeface="Calibri" panose="020F0502020204030204" pitchFamily="34" charset="0"/>
                <a:cs typeface="Courier New" panose="02070309020205020404" pitchFamily="49" charset="0"/>
              </a:rPr>
              <a:t>=0</a:t>
            </a: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Set </a:t>
            </a:r>
            <a:r>
              <a:rPr lang="en-US" sz="825" dirty="0" err="1">
                <a:latin typeface="Courier New" panose="02070309020205020404" pitchFamily="49" charset="0"/>
                <a:ea typeface="Calibri" panose="020F0502020204030204" pitchFamily="34" charset="0"/>
                <a:cs typeface="Courier New" panose="02070309020205020404" pitchFamily="49" charset="0"/>
              </a:rPr>
              <a:t>ActiveActor</a:t>
            </a:r>
            <a:r>
              <a:rPr lang="en-US" sz="825" dirty="0">
                <a:latin typeface="Courier New" panose="02070309020205020404" pitchFamily="49" charset="0"/>
                <a:ea typeface="Calibri" panose="020F0502020204030204" pitchFamily="34" charset="0"/>
                <a:cs typeface="Courier New" panose="02070309020205020404" pitchFamily="49" charset="0"/>
              </a:rPr>
              <a:t>=1</a:t>
            </a: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Set hour=0</a:t>
            </a: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set </a:t>
            </a:r>
            <a:r>
              <a:rPr lang="en-US" sz="825" dirty="0" err="1">
                <a:latin typeface="Courier New" panose="02070309020205020404" pitchFamily="49" charset="0"/>
                <a:ea typeface="Calibri" panose="020F0502020204030204" pitchFamily="34" charset="0"/>
                <a:cs typeface="Courier New" panose="02070309020205020404" pitchFamily="49" charset="0"/>
              </a:rPr>
              <a:t>activeActor</a:t>
            </a:r>
            <a:r>
              <a:rPr lang="en-US" sz="825" dirty="0">
                <a:latin typeface="Courier New" panose="02070309020205020404" pitchFamily="49" charset="0"/>
                <a:ea typeface="Calibri" panose="020F0502020204030204" pitchFamily="34" charset="0"/>
                <a:cs typeface="Courier New" panose="02070309020205020404" pitchFamily="49" charset="0"/>
              </a:rPr>
              <a:t>=2</a:t>
            </a: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set hour = 2000 </a:t>
            </a: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set </a:t>
            </a:r>
            <a:r>
              <a:rPr lang="en-US" sz="825" dirty="0" err="1">
                <a:latin typeface="Courier New" panose="02070309020205020404" pitchFamily="49" charset="0"/>
                <a:ea typeface="Calibri" panose="020F0502020204030204" pitchFamily="34" charset="0"/>
                <a:cs typeface="Courier New" panose="02070309020205020404" pitchFamily="49" charset="0"/>
              </a:rPr>
              <a:t>activeActor</a:t>
            </a:r>
            <a:r>
              <a:rPr lang="en-US" sz="825" dirty="0">
                <a:latin typeface="Courier New" panose="02070309020205020404" pitchFamily="49" charset="0"/>
                <a:ea typeface="Calibri" panose="020F0502020204030204" pitchFamily="34" charset="0"/>
                <a:cs typeface="Courier New" panose="02070309020205020404" pitchFamily="49" charset="0"/>
              </a:rPr>
              <a:t>=3</a:t>
            </a: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set hour = 4000</a:t>
            </a:r>
          </a:p>
          <a:p>
            <a:pPr marL="342900" algn="l">
              <a:lnSpc>
                <a:spcPct val="107000"/>
              </a:lnSpc>
              <a:spcBef>
                <a:spcPts val="0"/>
              </a:spcBef>
              <a:spcAft>
                <a:spcPts val="0"/>
              </a:spcAft>
            </a:pPr>
            <a:endParaRPr lang="en-US" sz="825" dirty="0">
              <a:latin typeface="Courier New" panose="02070309020205020404" pitchFamily="49" charset="0"/>
              <a:ea typeface="Calibri" panose="020F0502020204030204" pitchFamily="34" charset="0"/>
              <a:cs typeface="Courier New" panose="02070309020205020404" pitchFamily="49" charset="0"/>
            </a:endParaRPr>
          </a:p>
          <a:p>
            <a:pPr marL="342900" algn="l">
              <a:lnSpc>
                <a:spcPct val="107000"/>
              </a:lnSpc>
              <a:spcBef>
                <a:spcPts val="0"/>
              </a:spcBef>
              <a:spcAft>
                <a:spcPts val="0"/>
              </a:spcAft>
            </a:pPr>
            <a:r>
              <a:rPr lang="en-US" sz="825" dirty="0" err="1">
                <a:latin typeface="Courier New" panose="02070309020205020404" pitchFamily="49" charset="0"/>
                <a:ea typeface="Calibri" panose="020F0502020204030204" pitchFamily="34" charset="0"/>
                <a:cs typeface="Courier New" panose="02070309020205020404" pitchFamily="49" charset="0"/>
              </a:rPr>
              <a:t>SolveAll</a:t>
            </a:r>
            <a:endParaRPr lang="en-US" sz="825" dirty="0">
              <a:latin typeface="Courier New" panose="02070309020205020404" pitchFamily="49" charset="0"/>
              <a:ea typeface="Calibri" panose="020F0502020204030204" pitchFamily="34" charset="0"/>
              <a:cs typeface="Courier New" panose="02070309020205020404" pitchFamily="49" charset="0"/>
            </a:endParaRP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Wait</a:t>
            </a: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get </a:t>
            </a:r>
            <a:r>
              <a:rPr lang="en-US" sz="825" dirty="0" err="1">
                <a:latin typeface="Courier New" panose="02070309020205020404" pitchFamily="49" charset="0"/>
                <a:ea typeface="Calibri" panose="020F0502020204030204" pitchFamily="34" charset="0"/>
                <a:cs typeface="Courier New" panose="02070309020205020404" pitchFamily="49" charset="0"/>
              </a:rPr>
              <a:t>actorprogress</a:t>
            </a:r>
            <a:endParaRPr lang="en-US" sz="825" dirty="0">
              <a:latin typeface="Courier New" panose="02070309020205020404" pitchFamily="49" charset="0"/>
              <a:ea typeface="Calibri" panose="020F0502020204030204" pitchFamily="34" charset="0"/>
              <a:cs typeface="Courier New" panose="02070309020205020404" pitchFamily="49" charset="0"/>
            </a:endParaRPr>
          </a:p>
          <a:p>
            <a:pPr marL="342900" algn="l">
              <a:lnSpc>
                <a:spcPct val="107000"/>
              </a:lnSpc>
              <a:spcBef>
                <a:spcPts val="0"/>
              </a:spcBef>
              <a:spcAft>
                <a:spcPts val="0"/>
              </a:spcAft>
            </a:pPr>
            <a:endParaRPr lang="en-US" sz="825" dirty="0"/>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set </a:t>
            </a:r>
            <a:r>
              <a:rPr lang="en-US" sz="825" dirty="0" err="1">
                <a:latin typeface="Courier New" panose="02070309020205020404" pitchFamily="49" charset="0"/>
                <a:ea typeface="Calibri" panose="020F0502020204030204" pitchFamily="34" charset="0"/>
                <a:cs typeface="Courier New" panose="02070309020205020404" pitchFamily="49" charset="0"/>
              </a:rPr>
              <a:t>ConcatenateReports</a:t>
            </a:r>
            <a:r>
              <a:rPr lang="en-US" sz="825" dirty="0">
                <a:latin typeface="Courier New" panose="02070309020205020404" pitchFamily="49" charset="0"/>
                <a:ea typeface="Calibri" panose="020F0502020204030204" pitchFamily="34" charset="0"/>
                <a:cs typeface="Courier New" panose="02070309020205020404" pitchFamily="49" charset="0"/>
              </a:rPr>
              <a:t>=Yes</a:t>
            </a:r>
          </a:p>
          <a:p>
            <a:pPr marL="342900" algn="l">
              <a:lnSpc>
                <a:spcPct val="107000"/>
              </a:lnSpc>
              <a:spcBef>
                <a:spcPts val="0"/>
              </a:spcBef>
              <a:spcAft>
                <a:spcPts val="0"/>
              </a:spcAft>
            </a:pPr>
            <a:r>
              <a:rPr lang="en-US" sz="825" dirty="0">
                <a:latin typeface="Courier New" panose="02070309020205020404" pitchFamily="49" charset="0"/>
                <a:ea typeface="Calibri" panose="020F0502020204030204" pitchFamily="34" charset="0"/>
                <a:cs typeface="Courier New" panose="02070309020205020404" pitchFamily="49" charset="0"/>
              </a:rPr>
              <a:t>show monitor MS2</a:t>
            </a:r>
            <a:endParaRPr lang="en-US" sz="900" dirty="0">
              <a:latin typeface="Courier New" panose="02070309020205020404" pitchFamily="49" charset="0"/>
              <a:ea typeface="Calibri" panose="020F0502020204030204" pitchFamily="34" charset="0"/>
              <a:cs typeface="Courier New" panose="02070309020205020404" pitchFamily="49"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1845" y="2273096"/>
            <a:ext cx="2869090" cy="3325761"/>
          </a:xfrm>
          <a:prstGeom prst="rect">
            <a:avLst/>
          </a:prstGeom>
          <a:noFill/>
          <a:ln>
            <a:noFill/>
          </a:ln>
        </p:spPr>
      </p:pic>
      <p:sp>
        <p:nvSpPr>
          <p:cNvPr id="3" name="Right Arrow 2"/>
          <p:cNvSpPr/>
          <p:nvPr/>
        </p:nvSpPr>
        <p:spPr bwMode="auto">
          <a:xfrm>
            <a:off x="801723" y="4927805"/>
            <a:ext cx="238039" cy="221226"/>
          </a:xfrm>
          <a:prstGeom prst="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68580" tIns="34290" rIns="68580" bIns="34290" numCol="1" rtlCol="0" anchor="ctr" anchorCtr="0" compatLnSpc="1">
            <a:prstTxWarp prst="textNoShape">
              <a:avLst/>
            </a:prstTxWarp>
          </a:bodyPr>
          <a:lstStyle/>
          <a:p>
            <a:pPr marL="164306" indent="-164306" defTabSz="685800"/>
            <a:endParaRPr lang="en-US" sz="1200">
              <a:solidFill>
                <a:srgbClr val="000000"/>
              </a:solidFill>
              <a:latin typeface="Arial" charset="0"/>
            </a:endParaRPr>
          </a:p>
        </p:txBody>
      </p:sp>
      <p:sp>
        <p:nvSpPr>
          <p:cNvPr id="8" name="Right Arrow 7"/>
          <p:cNvSpPr/>
          <p:nvPr/>
        </p:nvSpPr>
        <p:spPr bwMode="auto">
          <a:xfrm flipH="1">
            <a:off x="2254439" y="5090037"/>
            <a:ext cx="238039" cy="221226"/>
          </a:xfrm>
          <a:prstGeom prst="right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68580" tIns="34290" rIns="68580" bIns="34290" numCol="1" rtlCol="0" anchor="ctr" anchorCtr="0" compatLnSpc="1">
            <a:prstTxWarp prst="textNoShape">
              <a:avLst/>
            </a:prstTxWarp>
          </a:bodyPr>
          <a:lstStyle/>
          <a:p>
            <a:pPr marL="164306" indent="-164306" defTabSz="685800"/>
            <a:endParaRPr lang="en-US" sz="1200">
              <a:solidFill>
                <a:srgbClr val="000000"/>
              </a:solidFill>
              <a:latin typeface="Arial" charset="0"/>
            </a:endParaRPr>
          </a:p>
        </p:txBody>
      </p:sp>
    </p:spTree>
    <p:extLst>
      <p:ext uri="{BB962C8B-B14F-4D97-AF65-F5344CB8AC3E}">
        <p14:creationId xmlns:p14="http://schemas.microsoft.com/office/powerpoint/2010/main" val="7941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a:xfrm>
            <a:off x="457200" y="548640"/>
            <a:ext cx="8572500" cy="731520"/>
          </a:xfrm>
        </p:spPr>
        <p:txBody>
          <a:bodyPr/>
          <a:lstStyle/>
          <a:p>
            <a:r>
              <a:rPr lang="en-US" dirty="0"/>
              <a:t>Temporal parallelization</a:t>
            </a:r>
          </a:p>
        </p:txBody>
      </p:sp>
      <p:sp>
        <p:nvSpPr>
          <p:cNvPr id="14"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pic>
        <p:nvPicPr>
          <p:cNvPr id="9" name="Picture 8"/>
          <p:cNvPicPr>
            <a:picLocks noChangeAspect="1"/>
          </p:cNvPicPr>
          <p:nvPr/>
        </p:nvPicPr>
        <p:blipFill>
          <a:blip r:embed="rId2"/>
          <a:stretch>
            <a:fillRect/>
          </a:stretch>
        </p:blipFill>
        <p:spPr>
          <a:xfrm>
            <a:off x="1968180" y="2028365"/>
            <a:ext cx="4845575" cy="3701481"/>
          </a:xfrm>
          <a:prstGeom prst="rect">
            <a:avLst/>
          </a:prstGeom>
        </p:spPr>
      </p:pic>
    </p:spTree>
    <p:extLst>
      <p:ext uri="{BB962C8B-B14F-4D97-AF65-F5344CB8AC3E}">
        <p14:creationId xmlns:p14="http://schemas.microsoft.com/office/powerpoint/2010/main" val="208252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a:xfrm>
            <a:off x="457200" y="548640"/>
            <a:ext cx="8572500" cy="731520"/>
          </a:xfrm>
        </p:spPr>
        <p:txBody>
          <a:bodyPr/>
          <a:lstStyle/>
          <a:p>
            <a:r>
              <a:rPr lang="en-US" dirty="0"/>
              <a:t>Temporal parallelization</a:t>
            </a:r>
          </a:p>
        </p:txBody>
      </p:sp>
      <p:sp>
        <p:nvSpPr>
          <p:cNvPr id="14"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sp>
        <p:nvSpPr>
          <p:cNvPr id="5" name="Rectangle 4"/>
          <p:cNvSpPr/>
          <p:nvPr/>
        </p:nvSpPr>
        <p:spPr>
          <a:xfrm>
            <a:off x="627091" y="2273096"/>
            <a:ext cx="7866959" cy="3139321"/>
          </a:xfrm>
          <a:prstGeom prst="rect">
            <a:avLst/>
          </a:prstGeom>
        </p:spPr>
        <p:txBody>
          <a:bodyPr wrap="square">
            <a:spAutoFit/>
          </a:bodyPr>
          <a:lstStyle/>
          <a:p>
            <a:r>
              <a:rPr lang="en-US" sz="1800" dirty="0"/>
              <a:t>The examples for parallel processing can be downloaded from:</a:t>
            </a:r>
          </a:p>
          <a:p>
            <a:endParaRPr lang="en-US" sz="1800" dirty="0"/>
          </a:p>
          <a:p>
            <a:r>
              <a:rPr lang="en-US" sz="1800" b="1" dirty="0">
                <a:hlinkClick r:id="rId2"/>
              </a:rPr>
              <a:t>https://sourceforge.net/p/electricdss/code/HEAD/tree/trunk/Version8/Distrib/Examples/Parallel_Processing</a:t>
            </a:r>
            <a:endParaRPr lang="en-US" sz="1800" b="1" dirty="0"/>
          </a:p>
          <a:p>
            <a:endParaRPr lang="en-US" sz="1800" b="1" dirty="0"/>
          </a:p>
          <a:p>
            <a:r>
              <a:rPr lang="en-US" sz="1800"/>
              <a:t>These </a:t>
            </a:r>
            <a:r>
              <a:rPr lang="en-US" sz="1800" dirty="0"/>
              <a:t>examples involves MATLAB and python.</a:t>
            </a:r>
          </a:p>
          <a:p>
            <a:endParaRPr lang="en-US" sz="1800" dirty="0"/>
          </a:p>
          <a:p>
            <a:r>
              <a:rPr lang="en-US" sz="1800" dirty="0"/>
              <a:t>Other examples for LabVIEW through the VI Package Manager</a:t>
            </a:r>
          </a:p>
        </p:txBody>
      </p:sp>
    </p:spTree>
    <p:extLst>
      <p:ext uri="{BB962C8B-B14F-4D97-AF65-F5344CB8AC3E}">
        <p14:creationId xmlns:p14="http://schemas.microsoft.com/office/powerpoint/2010/main" val="326732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0664" y="2177103"/>
            <a:ext cx="6246019" cy="784830"/>
          </a:xfrm>
          <a:prstGeom prst="rect">
            <a:avLst/>
          </a:prstGeom>
        </p:spPr>
        <p:txBody>
          <a:bodyPr wrap="square">
            <a:spAutoFit/>
          </a:bodyPr>
          <a:lstStyle/>
          <a:p>
            <a:r>
              <a:rPr lang="en-US" sz="1800" dirty="0"/>
              <a:t>Example # 1 MATLAB</a:t>
            </a:r>
          </a:p>
          <a:p>
            <a:endParaRPr lang="en-US" sz="1800" dirty="0"/>
          </a:p>
        </p:txBody>
      </p:sp>
      <p:pic>
        <p:nvPicPr>
          <p:cNvPr id="3" name="Picture 2"/>
          <p:cNvPicPr>
            <a:picLocks noChangeAspect="1"/>
          </p:cNvPicPr>
          <p:nvPr/>
        </p:nvPicPr>
        <p:blipFill>
          <a:blip r:embed="rId3"/>
          <a:stretch>
            <a:fillRect/>
          </a:stretch>
        </p:blipFill>
        <p:spPr>
          <a:xfrm>
            <a:off x="791645" y="2569518"/>
            <a:ext cx="7557257" cy="3426714"/>
          </a:xfrm>
          <a:prstGeom prst="rect">
            <a:avLst/>
          </a:prstGeom>
        </p:spPr>
      </p:pic>
      <p:sp>
        <p:nvSpPr>
          <p:cNvPr id="7" name="Title 1">
            <a:extLst/>
          </p:cNvPr>
          <p:cNvSpPr>
            <a:spLocks noGrp="1"/>
          </p:cNvSpPr>
          <p:nvPr>
            <p:ph type="title"/>
          </p:nvPr>
        </p:nvSpPr>
        <p:spPr>
          <a:xfrm>
            <a:off x="457200" y="548640"/>
            <a:ext cx="8572500" cy="548640"/>
          </a:xfrm>
        </p:spPr>
        <p:txBody>
          <a:bodyPr/>
          <a:lstStyle/>
          <a:p>
            <a:r>
              <a:rPr lang="en-US" dirty="0"/>
              <a:t>Temporal parallelization</a:t>
            </a:r>
          </a:p>
        </p:txBody>
      </p:sp>
      <p:sp>
        <p:nvSpPr>
          <p:cNvPr id="8"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spTree>
    <p:extLst>
      <p:ext uri="{BB962C8B-B14F-4D97-AF65-F5344CB8AC3E}">
        <p14:creationId xmlns:p14="http://schemas.microsoft.com/office/powerpoint/2010/main" val="1628575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0664" y="2177103"/>
            <a:ext cx="6246019" cy="784830"/>
          </a:xfrm>
          <a:prstGeom prst="rect">
            <a:avLst/>
          </a:prstGeom>
        </p:spPr>
        <p:txBody>
          <a:bodyPr wrap="square">
            <a:spAutoFit/>
          </a:bodyPr>
          <a:lstStyle/>
          <a:p>
            <a:r>
              <a:rPr lang="en-US" sz="1800" dirty="0"/>
              <a:t>Example # 1 MATLAB</a:t>
            </a:r>
          </a:p>
          <a:p>
            <a:endParaRPr lang="en-US" sz="1800" dirty="0"/>
          </a:p>
        </p:txBody>
      </p:sp>
      <p:pic>
        <p:nvPicPr>
          <p:cNvPr id="2" name="Picture 1"/>
          <p:cNvPicPr>
            <a:picLocks noChangeAspect="1"/>
          </p:cNvPicPr>
          <p:nvPr/>
        </p:nvPicPr>
        <p:blipFill>
          <a:blip r:embed="rId3"/>
          <a:stretch>
            <a:fillRect/>
          </a:stretch>
        </p:blipFill>
        <p:spPr>
          <a:xfrm>
            <a:off x="807972" y="2891790"/>
            <a:ext cx="7505196" cy="2356866"/>
          </a:xfrm>
          <a:prstGeom prst="rect">
            <a:avLst/>
          </a:prstGeom>
        </p:spPr>
      </p:pic>
      <p:sp>
        <p:nvSpPr>
          <p:cNvPr id="7" name="Title 1">
            <a:extLst/>
          </p:cNvPr>
          <p:cNvSpPr>
            <a:spLocks noGrp="1"/>
          </p:cNvSpPr>
          <p:nvPr>
            <p:ph type="title"/>
          </p:nvPr>
        </p:nvSpPr>
        <p:spPr>
          <a:xfrm>
            <a:off x="457200" y="548640"/>
            <a:ext cx="8572500" cy="548640"/>
          </a:xfrm>
        </p:spPr>
        <p:txBody>
          <a:bodyPr/>
          <a:lstStyle/>
          <a:p>
            <a:r>
              <a:rPr lang="en-US" dirty="0"/>
              <a:t>Temporal parallelization</a:t>
            </a:r>
          </a:p>
        </p:txBody>
      </p:sp>
      <p:sp>
        <p:nvSpPr>
          <p:cNvPr id="8"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spTree>
    <p:extLst>
      <p:ext uri="{BB962C8B-B14F-4D97-AF65-F5344CB8AC3E}">
        <p14:creationId xmlns:p14="http://schemas.microsoft.com/office/powerpoint/2010/main" val="2211043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0664" y="2177103"/>
            <a:ext cx="6246019" cy="784830"/>
          </a:xfrm>
          <a:prstGeom prst="rect">
            <a:avLst/>
          </a:prstGeom>
        </p:spPr>
        <p:txBody>
          <a:bodyPr wrap="square">
            <a:spAutoFit/>
          </a:bodyPr>
          <a:lstStyle/>
          <a:p>
            <a:r>
              <a:rPr lang="en-US" sz="1800" dirty="0"/>
              <a:t>Example # 2 MATLAB</a:t>
            </a:r>
          </a:p>
          <a:p>
            <a:endParaRPr lang="en-US" sz="1800" dirty="0"/>
          </a:p>
        </p:txBody>
      </p:sp>
      <p:pic>
        <p:nvPicPr>
          <p:cNvPr id="2" name="Picture 1"/>
          <p:cNvPicPr>
            <a:picLocks noChangeAspect="1"/>
          </p:cNvPicPr>
          <p:nvPr/>
        </p:nvPicPr>
        <p:blipFill>
          <a:blip r:embed="rId3"/>
          <a:stretch>
            <a:fillRect/>
          </a:stretch>
        </p:blipFill>
        <p:spPr>
          <a:xfrm>
            <a:off x="964537" y="2569518"/>
            <a:ext cx="7211474" cy="3842179"/>
          </a:xfrm>
          <a:prstGeom prst="rect">
            <a:avLst/>
          </a:prstGeom>
        </p:spPr>
      </p:pic>
      <p:sp>
        <p:nvSpPr>
          <p:cNvPr id="7" name="Title 1">
            <a:extLst/>
          </p:cNvPr>
          <p:cNvSpPr>
            <a:spLocks noGrp="1"/>
          </p:cNvSpPr>
          <p:nvPr>
            <p:ph type="title"/>
          </p:nvPr>
        </p:nvSpPr>
        <p:spPr>
          <a:xfrm>
            <a:off x="457200" y="548640"/>
            <a:ext cx="8572500" cy="548640"/>
          </a:xfrm>
        </p:spPr>
        <p:txBody>
          <a:bodyPr/>
          <a:lstStyle/>
          <a:p>
            <a:r>
              <a:rPr lang="en-US" dirty="0"/>
              <a:t>Temporal parallelization</a:t>
            </a:r>
          </a:p>
        </p:txBody>
      </p:sp>
      <p:sp>
        <p:nvSpPr>
          <p:cNvPr id="8"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spTree>
    <p:extLst>
      <p:ext uri="{BB962C8B-B14F-4D97-AF65-F5344CB8AC3E}">
        <p14:creationId xmlns:p14="http://schemas.microsoft.com/office/powerpoint/2010/main" val="1058185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0664" y="2228851"/>
            <a:ext cx="6246019" cy="784830"/>
          </a:xfrm>
          <a:prstGeom prst="rect">
            <a:avLst/>
          </a:prstGeom>
        </p:spPr>
        <p:txBody>
          <a:bodyPr wrap="square">
            <a:spAutoFit/>
          </a:bodyPr>
          <a:lstStyle/>
          <a:p>
            <a:r>
              <a:rPr lang="en-US" sz="1800" dirty="0"/>
              <a:t>Example # 2 MATLAB</a:t>
            </a:r>
          </a:p>
          <a:p>
            <a:endParaRPr lang="en-US" sz="1800" dirty="0"/>
          </a:p>
        </p:txBody>
      </p:sp>
      <p:pic>
        <p:nvPicPr>
          <p:cNvPr id="5" name="Picture 4"/>
          <p:cNvPicPr>
            <a:picLocks noChangeAspect="1"/>
          </p:cNvPicPr>
          <p:nvPr/>
        </p:nvPicPr>
        <p:blipFill>
          <a:blip r:embed="rId3"/>
          <a:stretch>
            <a:fillRect/>
          </a:stretch>
        </p:blipFill>
        <p:spPr>
          <a:xfrm>
            <a:off x="664453" y="2650930"/>
            <a:ext cx="7888283" cy="2899478"/>
          </a:xfrm>
          <a:prstGeom prst="rect">
            <a:avLst/>
          </a:prstGeom>
        </p:spPr>
      </p:pic>
      <p:sp>
        <p:nvSpPr>
          <p:cNvPr id="7" name="Title 1">
            <a:extLst/>
          </p:cNvPr>
          <p:cNvSpPr>
            <a:spLocks noGrp="1"/>
          </p:cNvSpPr>
          <p:nvPr>
            <p:ph type="title"/>
          </p:nvPr>
        </p:nvSpPr>
        <p:spPr>
          <a:xfrm>
            <a:off x="457200" y="548640"/>
            <a:ext cx="8572500" cy="548640"/>
          </a:xfrm>
        </p:spPr>
        <p:txBody>
          <a:bodyPr/>
          <a:lstStyle/>
          <a:p>
            <a:r>
              <a:rPr lang="en-US" dirty="0"/>
              <a:t>Temporal parallelization</a:t>
            </a:r>
          </a:p>
        </p:txBody>
      </p:sp>
      <p:sp>
        <p:nvSpPr>
          <p:cNvPr id="8"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spTree>
    <p:extLst>
      <p:ext uri="{BB962C8B-B14F-4D97-AF65-F5344CB8AC3E}">
        <p14:creationId xmlns:p14="http://schemas.microsoft.com/office/powerpoint/2010/main" val="1015095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sz="quarter"/>
          </p:nvPr>
        </p:nvSpPr>
        <p:spPr/>
        <p:txBody>
          <a:bodyPr/>
          <a:lstStyle/>
          <a:p>
            <a:r>
              <a:rPr lang="en-US" dirty="0"/>
              <a:t>6. Intro to </a:t>
            </a:r>
            <a:r>
              <a:rPr lang="en-US" dirty="0" err="1"/>
              <a:t>OpenDSS</a:t>
            </a:r>
            <a:r>
              <a:rPr lang="en-US" dirty="0"/>
              <a:t> Parallel Machine</a:t>
            </a:r>
          </a:p>
        </p:txBody>
      </p:sp>
      <p:sp>
        <p:nvSpPr>
          <p:cNvPr id="2" name="Text Placeholder 1">
            <a:extLst>
              <a:ext uri="{FF2B5EF4-FFF2-40B4-BE49-F238E27FC236}">
                <a16:creationId xmlns:a16="http://schemas.microsoft.com/office/drawing/2014/main" id="{DD26FDCF-B4EB-4B08-8283-CF002D73BC68}"/>
              </a:ext>
            </a:extLst>
          </p:cNvPr>
          <p:cNvSpPr>
            <a:spLocks noGrp="1"/>
          </p:cNvSpPr>
          <p:nvPr>
            <p:ph type="body" idx="4294967295"/>
          </p:nvPr>
        </p:nvSpPr>
        <p:spPr>
          <a:xfrm>
            <a:off x="365125" y="4529374"/>
            <a:ext cx="8413750" cy="1554162"/>
          </a:xfrm>
        </p:spPr>
        <p:txBody>
          <a:bodyPr/>
          <a:lstStyle/>
          <a:p>
            <a:pPr algn="ctr"/>
            <a:r>
              <a:rPr lang="en-US" dirty="0"/>
              <a:t>Version 8</a:t>
            </a:r>
          </a:p>
        </p:txBody>
      </p:sp>
      <p:sp>
        <p:nvSpPr>
          <p:cNvPr id="4" name="Slide Number Placeholder 3"/>
          <p:cNvSpPr>
            <a:spLocks noGrp="1"/>
          </p:cNvSpPr>
          <p:nvPr>
            <p:ph type="sldNum" sz="quarter" idx="12"/>
          </p:nvPr>
        </p:nvSpPr>
        <p:spPr/>
        <p:txBody>
          <a:bodyPr/>
          <a:lstStyle/>
          <a:p>
            <a:pPr>
              <a:defRPr/>
            </a:pPr>
            <a:fld id="{DBC7085F-A741-48DB-A9ED-0DAD3944AAF1}" type="slidenum">
              <a:rPr lang="en-US" smtClean="0"/>
              <a:pPr>
                <a:defRPr/>
              </a:pPr>
              <a:t>2</a:t>
            </a:fld>
            <a:endParaRPr lang="en-US" dirty="0"/>
          </a:p>
        </p:txBody>
      </p:sp>
    </p:spTree>
    <p:extLst>
      <p:ext uri="{BB962C8B-B14F-4D97-AF65-F5344CB8AC3E}">
        <p14:creationId xmlns:p14="http://schemas.microsoft.com/office/powerpoint/2010/main" val="2831399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0664" y="2228851"/>
            <a:ext cx="6246019" cy="784830"/>
          </a:xfrm>
          <a:prstGeom prst="rect">
            <a:avLst/>
          </a:prstGeom>
        </p:spPr>
        <p:txBody>
          <a:bodyPr wrap="square">
            <a:spAutoFit/>
          </a:bodyPr>
          <a:lstStyle/>
          <a:p>
            <a:r>
              <a:rPr lang="en-US" sz="1800" dirty="0"/>
              <a:t>Example # 3 MATLAB</a:t>
            </a:r>
          </a:p>
          <a:p>
            <a:endParaRPr lang="en-US" sz="1800" dirty="0"/>
          </a:p>
        </p:txBody>
      </p:sp>
      <p:pic>
        <p:nvPicPr>
          <p:cNvPr id="2" name="Picture 1"/>
          <p:cNvPicPr>
            <a:picLocks noChangeAspect="1"/>
          </p:cNvPicPr>
          <p:nvPr/>
        </p:nvPicPr>
        <p:blipFill>
          <a:blip r:embed="rId3"/>
          <a:stretch>
            <a:fillRect/>
          </a:stretch>
        </p:blipFill>
        <p:spPr>
          <a:xfrm>
            <a:off x="887947" y="2621266"/>
            <a:ext cx="7364653" cy="3490721"/>
          </a:xfrm>
          <a:prstGeom prst="rect">
            <a:avLst/>
          </a:prstGeom>
        </p:spPr>
      </p:pic>
      <p:sp>
        <p:nvSpPr>
          <p:cNvPr id="7" name="Title 1">
            <a:extLst/>
          </p:cNvPr>
          <p:cNvSpPr>
            <a:spLocks noGrp="1"/>
          </p:cNvSpPr>
          <p:nvPr>
            <p:ph type="title"/>
          </p:nvPr>
        </p:nvSpPr>
        <p:spPr>
          <a:xfrm>
            <a:off x="457200" y="548640"/>
            <a:ext cx="8572500" cy="548640"/>
          </a:xfrm>
        </p:spPr>
        <p:txBody>
          <a:bodyPr/>
          <a:lstStyle/>
          <a:p>
            <a:r>
              <a:rPr lang="en-US" dirty="0"/>
              <a:t>Temporal parallelization</a:t>
            </a:r>
          </a:p>
        </p:txBody>
      </p:sp>
      <p:sp>
        <p:nvSpPr>
          <p:cNvPr id="8"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spTree>
    <p:extLst>
      <p:ext uri="{BB962C8B-B14F-4D97-AF65-F5344CB8AC3E}">
        <p14:creationId xmlns:p14="http://schemas.microsoft.com/office/powerpoint/2010/main" val="2051589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0664" y="2228851"/>
            <a:ext cx="6246019" cy="784830"/>
          </a:xfrm>
          <a:prstGeom prst="rect">
            <a:avLst/>
          </a:prstGeom>
        </p:spPr>
        <p:txBody>
          <a:bodyPr wrap="square">
            <a:spAutoFit/>
          </a:bodyPr>
          <a:lstStyle/>
          <a:p>
            <a:r>
              <a:rPr lang="en-US" sz="1800" dirty="0"/>
              <a:t>Example # 3 MATLAB</a:t>
            </a:r>
          </a:p>
          <a:p>
            <a:endParaRPr lang="en-US" sz="1800" dirty="0"/>
          </a:p>
        </p:txBody>
      </p:sp>
      <p:pic>
        <p:nvPicPr>
          <p:cNvPr id="3" name="Picture 2"/>
          <p:cNvPicPr>
            <a:picLocks noChangeAspect="1"/>
          </p:cNvPicPr>
          <p:nvPr/>
        </p:nvPicPr>
        <p:blipFill>
          <a:blip r:embed="rId3"/>
          <a:stretch>
            <a:fillRect/>
          </a:stretch>
        </p:blipFill>
        <p:spPr>
          <a:xfrm>
            <a:off x="762036" y="2929286"/>
            <a:ext cx="7616475" cy="2538826"/>
          </a:xfrm>
          <a:prstGeom prst="rect">
            <a:avLst/>
          </a:prstGeom>
        </p:spPr>
      </p:pic>
      <p:sp>
        <p:nvSpPr>
          <p:cNvPr id="7" name="Title 1">
            <a:extLst/>
          </p:cNvPr>
          <p:cNvSpPr>
            <a:spLocks noGrp="1"/>
          </p:cNvSpPr>
          <p:nvPr>
            <p:ph type="title"/>
          </p:nvPr>
        </p:nvSpPr>
        <p:spPr>
          <a:xfrm>
            <a:off x="457200" y="548640"/>
            <a:ext cx="8572500" cy="548640"/>
          </a:xfrm>
        </p:spPr>
        <p:txBody>
          <a:bodyPr/>
          <a:lstStyle/>
          <a:p>
            <a:r>
              <a:rPr lang="en-US" dirty="0"/>
              <a:t>Temporal parallelization</a:t>
            </a:r>
          </a:p>
        </p:txBody>
      </p:sp>
      <p:sp>
        <p:nvSpPr>
          <p:cNvPr id="8"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spTree>
    <p:extLst>
      <p:ext uri="{BB962C8B-B14F-4D97-AF65-F5344CB8AC3E}">
        <p14:creationId xmlns:p14="http://schemas.microsoft.com/office/powerpoint/2010/main" val="1734890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0664" y="1892808"/>
            <a:ext cx="6246019" cy="784830"/>
          </a:xfrm>
          <a:prstGeom prst="rect">
            <a:avLst/>
          </a:prstGeom>
        </p:spPr>
        <p:txBody>
          <a:bodyPr wrap="square">
            <a:spAutoFit/>
          </a:bodyPr>
          <a:lstStyle/>
          <a:p>
            <a:r>
              <a:rPr lang="en-US" sz="1800" dirty="0"/>
              <a:t>Using the OpenDSS-PM library for NI LabVIEW</a:t>
            </a:r>
          </a:p>
          <a:p>
            <a:endParaRPr lang="en-US" sz="1800" dirty="0"/>
          </a:p>
        </p:txBody>
      </p:sp>
      <p:sp>
        <p:nvSpPr>
          <p:cNvPr id="8" name="Title 1">
            <a:extLst/>
          </p:cNvPr>
          <p:cNvSpPr>
            <a:spLocks noGrp="1"/>
          </p:cNvSpPr>
          <p:nvPr>
            <p:ph type="title"/>
          </p:nvPr>
        </p:nvSpPr>
        <p:spPr>
          <a:xfrm>
            <a:off x="457200" y="548640"/>
            <a:ext cx="8572500" cy="548640"/>
          </a:xfrm>
        </p:spPr>
        <p:txBody>
          <a:bodyPr/>
          <a:lstStyle/>
          <a:p>
            <a:r>
              <a:rPr lang="en-US" dirty="0"/>
              <a:t>Temporal parallelization</a:t>
            </a:r>
          </a:p>
        </p:txBody>
      </p:sp>
      <p:sp>
        <p:nvSpPr>
          <p:cNvPr id="9"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pic>
        <p:nvPicPr>
          <p:cNvPr id="2" name="Picture 1"/>
          <p:cNvPicPr>
            <a:picLocks noChangeAspect="1"/>
          </p:cNvPicPr>
          <p:nvPr/>
        </p:nvPicPr>
        <p:blipFill>
          <a:blip r:embed="rId3"/>
          <a:stretch>
            <a:fillRect/>
          </a:stretch>
        </p:blipFill>
        <p:spPr>
          <a:xfrm>
            <a:off x="3511296" y="2714338"/>
            <a:ext cx="5322929" cy="3827633"/>
          </a:xfrm>
          <a:prstGeom prst="rect">
            <a:avLst/>
          </a:prstGeom>
        </p:spPr>
      </p:pic>
      <p:pic>
        <p:nvPicPr>
          <p:cNvPr id="3" name="Picture 2"/>
          <p:cNvPicPr>
            <a:picLocks noChangeAspect="1"/>
          </p:cNvPicPr>
          <p:nvPr/>
        </p:nvPicPr>
        <p:blipFill>
          <a:blip r:embed="rId4"/>
          <a:stretch>
            <a:fillRect/>
          </a:stretch>
        </p:blipFill>
        <p:spPr>
          <a:xfrm>
            <a:off x="673608" y="3013681"/>
            <a:ext cx="2438400" cy="2590800"/>
          </a:xfrm>
          <a:prstGeom prst="rect">
            <a:avLst/>
          </a:prstGeom>
        </p:spPr>
      </p:pic>
    </p:spTree>
    <p:extLst>
      <p:ext uri="{BB962C8B-B14F-4D97-AF65-F5344CB8AC3E}">
        <p14:creationId xmlns:p14="http://schemas.microsoft.com/office/powerpoint/2010/main" val="3999196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0664" y="1890523"/>
            <a:ext cx="6246019" cy="784830"/>
          </a:xfrm>
          <a:prstGeom prst="rect">
            <a:avLst/>
          </a:prstGeom>
        </p:spPr>
        <p:txBody>
          <a:bodyPr wrap="square">
            <a:spAutoFit/>
          </a:bodyPr>
          <a:lstStyle/>
          <a:p>
            <a:r>
              <a:rPr lang="en-US" sz="1800" dirty="0"/>
              <a:t>Using the OpenDSS library for NI LabVIEW</a:t>
            </a:r>
          </a:p>
          <a:p>
            <a:endParaRPr lang="en-US" sz="1800" dirty="0"/>
          </a:p>
        </p:txBody>
      </p:sp>
      <p:pic>
        <p:nvPicPr>
          <p:cNvPr id="8" name="Picture 7"/>
          <p:cNvPicPr>
            <a:picLocks noChangeAspect="1"/>
          </p:cNvPicPr>
          <p:nvPr/>
        </p:nvPicPr>
        <p:blipFill>
          <a:blip r:embed="rId3"/>
          <a:stretch>
            <a:fillRect/>
          </a:stretch>
        </p:blipFill>
        <p:spPr>
          <a:xfrm>
            <a:off x="290514" y="3737404"/>
            <a:ext cx="2400300" cy="814388"/>
          </a:xfrm>
          <a:prstGeom prst="rect">
            <a:avLst/>
          </a:prstGeom>
        </p:spPr>
      </p:pic>
      <p:pic>
        <p:nvPicPr>
          <p:cNvPr id="10" name="Picture 9" descr="Fig4"/>
          <p:cNvPicPr/>
          <p:nvPr/>
        </p:nvPicPr>
        <p:blipFill>
          <a:blip r:embed="rId4">
            <a:extLst>
              <a:ext uri="{28A0092B-C50C-407E-A947-70E740481C1C}">
                <a14:useLocalDpi xmlns:a14="http://schemas.microsoft.com/office/drawing/2010/main" val="0"/>
              </a:ext>
            </a:extLst>
          </a:blip>
          <a:srcRect/>
          <a:stretch>
            <a:fillRect/>
          </a:stretch>
        </p:blipFill>
        <p:spPr bwMode="auto">
          <a:xfrm>
            <a:off x="2890721" y="2646291"/>
            <a:ext cx="5814367" cy="3443613"/>
          </a:xfrm>
          <a:prstGeom prst="rect">
            <a:avLst/>
          </a:prstGeom>
          <a:noFill/>
          <a:ln>
            <a:noFill/>
          </a:ln>
        </p:spPr>
      </p:pic>
      <p:sp>
        <p:nvSpPr>
          <p:cNvPr id="11" name="Title 1">
            <a:extLst/>
          </p:cNvPr>
          <p:cNvSpPr>
            <a:spLocks noGrp="1"/>
          </p:cNvSpPr>
          <p:nvPr>
            <p:ph type="title"/>
          </p:nvPr>
        </p:nvSpPr>
        <p:spPr>
          <a:xfrm>
            <a:off x="457200" y="548640"/>
            <a:ext cx="8572500" cy="548640"/>
          </a:xfrm>
        </p:spPr>
        <p:txBody>
          <a:bodyPr/>
          <a:lstStyle/>
          <a:p>
            <a:r>
              <a:rPr lang="en-US" dirty="0"/>
              <a:t>Temporal parallelization</a:t>
            </a:r>
          </a:p>
        </p:txBody>
      </p:sp>
      <p:sp>
        <p:nvSpPr>
          <p:cNvPr id="12"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spTree>
    <p:extLst>
      <p:ext uri="{BB962C8B-B14F-4D97-AF65-F5344CB8AC3E}">
        <p14:creationId xmlns:p14="http://schemas.microsoft.com/office/powerpoint/2010/main" val="397660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V_Exampl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6904" y="1764792"/>
            <a:ext cx="7737855" cy="4352544"/>
          </a:xfrm>
          <a:prstGeom prst="rect">
            <a:avLst/>
          </a:prstGeom>
        </p:spPr>
      </p:pic>
      <p:sp>
        <p:nvSpPr>
          <p:cNvPr id="5" name="Title 1">
            <a:extLst/>
          </p:cNvPr>
          <p:cNvSpPr>
            <a:spLocks noGrp="1"/>
          </p:cNvSpPr>
          <p:nvPr>
            <p:ph type="title"/>
          </p:nvPr>
        </p:nvSpPr>
        <p:spPr>
          <a:xfrm>
            <a:off x="457200" y="548640"/>
            <a:ext cx="8572500" cy="548640"/>
          </a:xfrm>
        </p:spPr>
        <p:txBody>
          <a:bodyPr/>
          <a:lstStyle/>
          <a:p>
            <a:r>
              <a:rPr lang="en-US" dirty="0"/>
              <a:t>Temporal parallelization</a:t>
            </a:r>
          </a:p>
        </p:txBody>
      </p:sp>
      <p:sp>
        <p:nvSpPr>
          <p:cNvPr id="7"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spTree>
    <p:extLst>
      <p:ext uri="{BB962C8B-B14F-4D97-AF65-F5344CB8AC3E}">
        <p14:creationId xmlns:p14="http://schemas.microsoft.com/office/powerpoint/2010/main" val="378325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7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ulti_exa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7824" y="1764792"/>
            <a:ext cx="7737856" cy="4352544"/>
          </a:xfrm>
          <a:prstGeom prst="rect">
            <a:avLst/>
          </a:prstGeom>
        </p:spPr>
      </p:pic>
      <p:sp>
        <p:nvSpPr>
          <p:cNvPr id="5" name="Title 1">
            <a:extLst/>
          </p:cNvPr>
          <p:cNvSpPr>
            <a:spLocks noGrp="1"/>
          </p:cNvSpPr>
          <p:nvPr>
            <p:ph type="title"/>
          </p:nvPr>
        </p:nvSpPr>
        <p:spPr>
          <a:xfrm>
            <a:off x="457200" y="548640"/>
            <a:ext cx="8572500" cy="548640"/>
          </a:xfrm>
        </p:spPr>
        <p:txBody>
          <a:bodyPr/>
          <a:lstStyle/>
          <a:p>
            <a:r>
              <a:rPr lang="en-US" dirty="0"/>
              <a:t>Temporal parallelization</a:t>
            </a:r>
          </a:p>
        </p:txBody>
      </p:sp>
      <p:sp>
        <p:nvSpPr>
          <p:cNvPr id="7"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simulation intensity”</a:t>
            </a:r>
            <a:endParaRPr lang="en-US" altLang="en-US" sz="2400" kern="0" dirty="0"/>
          </a:p>
        </p:txBody>
      </p:sp>
    </p:spTree>
    <p:extLst>
      <p:ext uri="{BB962C8B-B14F-4D97-AF65-F5344CB8AC3E}">
        <p14:creationId xmlns:p14="http://schemas.microsoft.com/office/powerpoint/2010/main" val="160508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3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47264" y="1825964"/>
            <a:ext cx="6246019" cy="646331"/>
          </a:xfrm>
          <a:prstGeom prst="rect">
            <a:avLst/>
          </a:prstGeom>
        </p:spPr>
        <p:txBody>
          <a:bodyPr wrap="square">
            <a:spAutoFit/>
          </a:bodyPr>
          <a:lstStyle/>
          <a:p>
            <a:r>
              <a:rPr lang="en-US" sz="1800" dirty="0"/>
              <a:t>Advanced Graphics Module for OpenDSS (OpenDSS-Viewer)</a:t>
            </a:r>
          </a:p>
        </p:txBody>
      </p:sp>
      <p:sp>
        <p:nvSpPr>
          <p:cNvPr id="5" name="Content Placeholder 7"/>
          <p:cNvSpPr txBox="1">
            <a:spLocks/>
          </p:cNvSpPr>
          <p:nvPr/>
        </p:nvSpPr>
        <p:spPr>
          <a:xfrm>
            <a:off x="1428750" y="2472295"/>
            <a:ext cx="5943600" cy="732099"/>
          </a:xfrm>
          <a:prstGeom prst="rect">
            <a:avLst/>
          </a:prstGeom>
        </p:spPr>
        <p:txBody>
          <a:bodyPr>
            <a:normAutofit fontScale="55000" lnSpcReduction="20000"/>
          </a:bodyPr>
          <a:lstStyle>
            <a:lvl1pPr marL="231775" indent="-231775" algn="l" rtl="0" eaLnBrk="1" fontAlgn="base" hangingPunct="1">
              <a:lnSpc>
                <a:spcPct val="100000"/>
              </a:lnSpc>
              <a:spcBef>
                <a:spcPct val="0"/>
              </a:spcBef>
              <a:spcAft>
                <a:spcPts val="600"/>
              </a:spcAft>
              <a:buClr>
                <a:schemeClr val="tx2"/>
              </a:buClr>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2"/>
              </a:buClr>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2"/>
              </a:buClr>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pPr marL="0" indent="0">
              <a:lnSpc>
                <a:spcPct val="170000"/>
              </a:lnSpc>
              <a:buNone/>
            </a:pPr>
            <a:r>
              <a:rPr lang="en-US" sz="2400" dirty="0"/>
              <a:t>Developed by Miguel Hernandez (EPRI). Enhance the visualization of Distribution System Simulations with a </a:t>
            </a:r>
            <a:r>
              <a:rPr lang="en-US" sz="2400" b="1" dirty="0"/>
              <a:t>flexible</a:t>
            </a:r>
            <a:r>
              <a:rPr lang="en-US" sz="2400" dirty="0"/>
              <a:t>, </a:t>
            </a:r>
            <a:r>
              <a:rPr lang="en-US" sz="2400" b="1" dirty="0"/>
              <a:t>scalable</a:t>
            </a:r>
            <a:r>
              <a:rPr lang="en-US" sz="2400" dirty="0"/>
              <a:t> and </a:t>
            </a:r>
            <a:r>
              <a:rPr lang="en-US" sz="2400" b="1" dirty="0"/>
              <a:t>meaningful</a:t>
            </a:r>
            <a:r>
              <a:rPr lang="en-US" sz="2400" dirty="0"/>
              <a:t> approach.</a:t>
            </a:r>
          </a:p>
        </p:txBody>
      </p:sp>
      <p:pic>
        <p:nvPicPr>
          <p:cNvPr id="7" name="Picture 4" descr="C:\Users\pmhe007\Desktop\0.emf"/>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8535" y="3204394"/>
            <a:ext cx="8646274" cy="268430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txBox="1">
            <a:spLocks/>
          </p:cNvSpPr>
          <p:nvPr/>
        </p:nvSpPr>
        <p:spPr>
          <a:xfrm>
            <a:off x="1955280" y="5888695"/>
            <a:ext cx="5576339" cy="437795"/>
          </a:xfrm>
          <a:prstGeom prst="rect">
            <a:avLst/>
          </a:prstGeom>
        </p:spPr>
        <p:txBody>
          <a:bodyPr>
            <a:noAutofit/>
          </a:bodyPr>
          <a:lstStyle>
            <a:lvl1pPr marL="231775" indent="-231775" algn="l" rtl="0" eaLnBrk="1" fontAlgn="base" hangingPunct="1">
              <a:lnSpc>
                <a:spcPct val="100000"/>
              </a:lnSpc>
              <a:spcBef>
                <a:spcPct val="0"/>
              </a:spcBef>
              <a:spcAft>
                <a:spcPts val="600"/>
              </a:spcAft>
              <a:buClr>
                <a:schemeClr val="tx2"/>
              </a:buClr>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2"/>
              </a:buClr>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2"/>
              </a:buClr>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pPr marL="0" indent="0" algn="ctr">
              <a:lnSpc>
                <a:spcPct val="170000"/>
              </a:lnSpc>
              <a:buNone/>
            </a:pPr>
            <a:r>
              <a:rPr lang="en-US" sz="1600" dirty="0">
                <a:hlinkClick r:id="rId4"/>
              </a:rPr>
              <a:t>https://epri.box.com/s/o4itfn23txv73iyo3y1ukbs9nmgsspgo</a:t>
            </a:r>
            <a:endParaRPr lang="en-US" sz="1600" dirty="0"/>
          </a:p>
          <a:p>
            <a:pPr marL="0" indent="0" algn="ctr">
              <a:lnSpc>
                <a:spcPct val="170000"/>
              </a:lnSpc>
              <a:buNone/>
            </a:pPr>
            <a:endParaRPr lang="en-US" sz="1600" dirty="0"/>
          </a:p>
        </p:txBody>
      </p:sp>
      <p:sp>
        <p:nvSpPr>
          <p:cNvPr id="9" name="Title 1">
            <a:extLst/>
          </p:cNvPr>
          <p:cNvSpPr>
            <a:spLocks noGrp="1"/>
          </p:cNvSpPr>
          <p:nvPr>
            <p:ph type="title"/>
          </p:nvPr>
        </p:nvSpPr>
        <p:spPr>
          <a:xfrm>
            <a:off x="457200" y="548640"/>
            <a:ext cx="8572500" cy="548640"/>
          </a:xfrm>
        </p:spPr>
        <p:txBody>
          <a:bodyPr/>
          <a:lstStyle/>
          <a:p>
            <a:r>
              <a:rPr lang="en-US" dirty="0"/>
              <a:t>Temporal parallelization</a:t>
            </a:r>
          </a:p>
        </p:txBody>
      </p:sp>
      <p:sp>
        <p:nvSpPr>
          <p:cNvPr id="10"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Complementary tools</a:t>
            </a:r>
            <a:endParaRPr lang="en-US" altLang="en-US" sz="2400" kern="0" dirty="0"/>
          </a:p>
        </p:txBody>
      </p:sp>
    </p:spTree>
    <p:extLst>
      <p:ext uri="{BB962C8B-B14F-4D97-AF65-F5344CB8AC3E}">
        <p14:creationId xmlns:p14="http://schemas.microsoft.com/office/powerpoint/2010/main" val="4068657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745" y="1714544"/>
            <a:ext cx="2582960" cy="14515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9266" y="4143418"/>
            <a:ext cx="1800625" cy="21110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7005" y="5070348"/>
            <a:ext cx="2578989" cy="14493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5377" y="3318611"/>
            <a:ext cx="2569695" cy="1599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14710" y="1837694"/>
            <a:ext cx="5285865" cy="21125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818" r="51064" b="13607"/>
          <a:stretch/>
        </p:blipFill>
        <p:spPr bwMode="auto">
          <a:xfrm>
            <a:off x="5182175" y="4143418"/>
            <a:ext cx="3752634" cy="21110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itle 1">
            <a:extLst/>
          </p:cNvPr>
          <p:cNvSpPr>
            <a:spLocks noGrp="1"/>
          </p:cNvSpPr>
          <p:nvPr>
            <p:ph type="title"/>
          </p:nvPr>
        </p:nvSpPr>
        <p:spPr>
          <a:xfrm>
            <a:off x="457200" y="548640"/>
            <a:ext cx="8572500" cy="548640"/>
          </a:xfrm>
        </p:spPr>
        <p:txBody>
          <a:bodyPr/>
          <a:lstStyle/>
          <a:p>
            <a:r>
              <a:rPr lang="en-US" dirty="0"/>
              <a:t>Temporal parallelization</a:t>
            </a:r>
          </a:p>
        </p:txBody>
      </p:sp>
      <p:sp>
        <p:nvSpPr>
          <p:cNvPr id="15"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Complementary tools</a:t>
            </a:r>
            <a:endParaRPr lang="en-US" altLang="en-US" sz="2400" kern="0" dirty="0"/>
          </a:p>
        </p:txBody>
      </p:sp>
    </p:spTree>
    <p:extLst>
      <p:ext uri="{BB962C8B-B14F-4D97-AF65-F5344CB8AC3E}">
        <p14:creationId xmlns:p14="http://schemas.microsoft.com/office/powerpoint/2010/main" val="74426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Actor based Diakoptics (A-Diakoptics)</a:t>
            </a:r>
          </a:p>
        </p:txBody>
      </p:sp>
    </p:spTree>
    <p:extLst>
      <p:ext uri="{BB962C8B-B14F-4D97-AF65-F5344CB8AC3E}">
        <p14:creationId xmlns:p14="http://schemas.microsoft.com/office/powerpoint/2010/main" val="376692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CO" sz="1200"/>
          </a:p>
        </p:txBody>
      </p:sp>
      <p:sp>
        <p:nvSpPr>
          <p:cNvPr id="21" name="3 Subtítulo"/>
          <p:cNvSpPr txBox="1">
            <a:spLocks/>
          </p:cNvSpPr>
          <p:nvPr/>
        </p:nvSpPr>
        <p:spPr bwMode="auto">
          <a:xfrm>
            <a:off x="2843809" y="5427222"/>
            <a:ext cx="3559981" cy="32403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sz="1500" dirty="0"/>
          </a:p>
        </p:txBody>
      </p:sp>
      <p:pic>
        <p:nvPicPr>
          <p:cNvPr id="3" name="Imagen 2"/>
          <p:cNvPicPr>
            <a:picLocks noChangeAspect="1"/>
          </p:cNvPicPr>
          <p:nvPr/>
        </p:nvPicPr>
        <p:blipFill>
          <a:blip r:embed="rId3"/>
          <a:stretch>
            <a:fillRect/>
          </a:stretch>
        </p:blipFill>
        <p:spPr>
          <a:xfrm>
            <a:off x="3049930" y="2294875"/>
            <a:ext cx="3304268" cy="630653"/>
          </a:xfrm>
          <a:prstGeom prst="rect">
            <a:avLst/>
          </a:prstGeom>
        </p:spPr>
      </p:pic>
      <p:pic>
        <p:nvPicPr>
          <p:cNvPr id="5" name="Imagen 4"/>
          <p:cNvPicPr>
            <a:picLocks noChangeAspect="1"/>
          </p:cNvPicPr>
          <p:nvPr/>
        </p:nvPicPr>
        <p:blipFill>
          <a:blip r:embed="rId4"/>
          <a:stretch>
            <a:fillRect/>
          </a:stretch>
        </p:blipFill>
        <p:spPr>
          <a:xfrm>
            <a:off x="483444" y="3048924"/>
            <a:ext cx="8173659" cy="2885532"/>
          </a:xfrm>
          <a:prstGeom prst="rect">
            <a:avLst/>
          </a:prstGeom>
        </p:spPr>
      </p:pic>
      <p:pic>
        <p:nvPicPr>
          <p:cNvPr id="6" name="Imagen 5"/>
          <p:cNvPicPr>
            <a:picLocks noChangeAspect="1"/>
          </p:cNvPicPr>
          <p:nvPr/>
        </p:nvPicPr>
        <p:blipFill>
          <a:blip r:embed="rId5"/>
          <a:stretch>
            <a:fillRect/>
          </a:stretch>
        </p:blipFill>
        <p:spPr>
          <a:xfrm>
            <a:off x="2774880" y="2062214"/>
            <a:ext cx="4531546" cy="864892"/>
          </a:xfrm>
          <a:prstGeom prst="rect">
            <a:avLst/>
          </a:prstGeom>
        </p:spPr>
      </p:pic>
      <p:sp>
        <p:nvSpPr>
          <p:cNvPr id="10" name="Title 1">
            <a:extLst/>
          </p:cNvPr>
          <p:cNvSpPr>
            <a:spLocks noGrp="1"/>
          </p:cNvSpPr>
          <p:nvPr>
            <p:ph type="title"/>
          </p:nvPr>
        </p:nvSpPr>
        <p:spPr>
          <a:xfrm>
            <a:off x="457200" y="548640"/>
            <a:ext cx="8572500" cy="548640"/>
          </a:xfrm>
        </p:spPr>
        <p:txBody>
          <a:bodyPr/>
          <a:lstStyle/>
          <a:p>
            <a:r>
              <a:rPr lang="en-US" dirty="0"/>
              <a:t>A-Diakoptics</a:t>
            </a:r>
          </a:p>
        </p:txBody>
      </p:sp>
      <p:sp>
        <p:nvSpPr>
          <p:cNvPr id="11"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model’s complexity”</a:t>
            </a:r>
            <a:endParaRPr lang="en-US" altLang="en-US" sz="2400" kern="0" dirty="0"/>
          </a:p>
        </p:txBody>
      </p:sp>
      <p:sp>
        <p:nvSpPr>
          <p:cNvPr id="4" name="Rectangle 3"/>
          <p:cNvSpPr/>
          <p:nvPr/>
        </p:nvSpPr>
        <p:spPr bwMode="auto">
          <a:xfrm>
            <a:off x="6647688" y="2294875"/>
            <a:ext cx="667512" cy="4026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42991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sp>
        <p:nvSpPr>
          <p:cNvPr id="1030" name="Text Box 6"/>
          <p:cNvSpPr txBox="1">
            <a:spLocks noChangeArrowheads="1"/>
          </p:cNvSpPr>
          <p:nvPr/>
        </p:nvSpPr>
        <p:spPr bwMode="auto">
          <a:xfrm>
            <a:off x="485775" y="5341203"/>
            <a:ext cx="83708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r>
              <a:rPr lang="en-US" altLang="en-US" dirty="0">
                <a:solidFill>
                  <a:schemeClr val="tx1"/>
                </a:solidFill>
              </a:rPr>
              <a:t>After being released in 2008 as open source software OpenDSS has become widely used around the world. One of the features that makes OpenDSS popular is that the package offers interfaces for co-simulation.</a:t>
            </a:r>
          </a:p>
        </p:txBody>
      </p:sp>
      <p:pic>
        <p:nvPicPr>
          <p:cNvPr id="8" name="Picture 7"/>
          <p:cNvPicPr>
            <a:picLocks noChangeAspect="1"/>
          </p:cNvPicPr>
          <p:nvPr/>
        </p:nvPicPr>
        <p:blipFill>
          <a:blip r:embed="rId3"/>
          <a:stretch>
            <a:fillRect/>
          </a:stretch>
        </p:blipFill>
        <p:spPr>
          <a:xfrm>
            <a:off x="5041451" y="2181364"/>
            <a:ext cx="1476070" cy="1486088"/>
          </a:xfrm>
          <a:prstGeom prst="rect">
            <a:avLst/>
          </a:prstGeom>
          <a:effectLst>
            <a:reflection blurRad="6350" stA="50000" endA="300" endPos="55000" dir="5400000" sy="-100000" algn="bl" rotWithShape="0"/>
          </a:effectLst>
          <a:scene3d>
            <a:camera prst="isometricLeftDown"/>
            <a:lightRig rig="threePt" dir="t"/>
          </a:scene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287" y="2057400"/>
            <a:ext cx="2381024" cy="2381024"/>
          </a:xfrm>
          <a:prstGeom prst="rect">
            <a:avLst/>
          </a:prstGeom>
          <a:effectLst>
            <a:reflection blurRad="6350" stA="52000" endA="300" endPos="35000" dir="5400000" sy="-100000" algn="bl" rotWithShape="0"/>
          </a:effectLst>
        </p:spPr>
      </p:pic>
      <p:pic>
        <p:nvPicPr>
          <p:cNvPr id="11" name="Picture 10"/>
          <p:cNvPicPr>
            <a:picLocks noChangeAspect="1"/>
          </p:cNvPicPr>
          <p:nvPr/>
        </p:nvPicPr>
        <p:blipFill>
          <a:blip r:embed="rId5"/>
          <a:stretch>
            <a:fillRect/>
          </a:stretch>
        </p:blipFill>
        <p:spPr>
          <a:xfrm>
            <a:off x="4144764" y="2715680"/>
            <a:ext cx="1533850" cy="1472983"/>
          </a:xfrm>
          <a:prstGeom prst="rect">
            <a:avLst/>
          </a:prstGeom>
          <a:effectLst>
            <a:reflection blurRad="6350" stA="50000" endA="300" endPos="55000" dir="5400000" sy="-100000" algn="bl" rotWithShape="0"/>
          </a:effectLst>
          <a:scene3d>
            <a:camera prst="isometricLeftDown"/>
            <a:lightRig rig="threePt" dir="t"/>
          </a:scene3d>
        </p:spPr>
      </p:pic>
      <p:pic>
        <p:nvPicPr>
          <p:cNvPr id="12" name="Picture 11"/>
          <p:cNvPicPr>
            <a:picLocks noChangeAspect="1"/>
          </p:cNvPicPr>
          <p:nvPr/>
        </p:nvPicPr>
        <p:blipFill>
          <a:blip r:embed="rId6"/>
          <a:stretch>
            <a:fillRect/>
          </a:stretch>
        </p:blipFill>
        <p:spPr>
          <a:xfrm>
            <a:off x="3182582" y="3185013"/>
            <a:ext cx="1666598" cy="1253411"/>
          </a:xfrm>
          <a:prstGeom prst="rect">
            <a:avLst/>
          </a:prstGeom>
          <a:effectLst>
            <a:outerShdw blurRad="50800" dist="38100" dir="2700000" algn="tl" rotWithShape="0">
              <a:prstClr val="black">
                <a:alpha val="40000"/>
              </a:prstClr>
            </a:outerShdw>
            <a:reflection blurRad="6350" stA="50000" endA="300" endPos="90000" dir="5400000" sy="-100000" algn="bl" rotWithShape="0"/>
          </a:effectLst>
          <a:scene3d>
            <a:camera prst="isometricLeftDown"/>
            <a:lightRig rig="threePt" dir="t"/>
          </a:scene3d>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04465" y="2435160"/>
            <a:ext cx="2034022" cy="203402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00208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heel(1)">
                                      <p:cBhvr>
                                        <p:cTn id="28"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CO" sz="1200"/>
          </a:p>
        </p:txBody>
      </p:sp>
      <p:sp>
        <p:nvSpPr>
          <p:cNvPr id="21" name="3 Subtítulo"/>
          <p:cNvSpPr txBox="1">
            <a:spLocks/>
          </p:cNvSpPr>
          <p:nvPr/>
        </p:nvSpPr>
        <p:spPr bwMode="auto">
          <a:xfrm>
            <a:off x="2846016" y="5427222"/>
            <a:ext cx="3559981" cy="32403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sz="1500" dirty="0"/>
          </a:p>
        </p:txBody>
      </p:sp>
      <p:sp>
        <p:nvSpPr>
          <p:cNvPr id="18" name="CuadroTexto 17"/>
          <p:cNvSpPr txBox="1"/>
          <p:nvPr/>
        </p:nvSpPr>
        <p:spPr>
          <a:xfrm>
            <a:off x="484046" y="2003939"/>
            <a:ext cx="6999735" cy="400110"/>
          </a:xfrm>
          <a:prstGeom prst="rect">
            <a:avLst/>
          </a:prstGeom>
        </p:spPr>
        <p:txBody>
          <a:bodyPr wrap="square" rtlCol="0">
            <a:spAutoFit/>
          </a:bodyPr>
          <a:lstStyle/>
          <a:p>
            <a:pPr marL="257175" indent="-257175" algn="just" eaLnBrk="1" fontAlgn="auto" hangingPunct="1">
              <a:spcBef>
                <a:spcPct val="20000"/>
              </a:spcBef>
              <a:spcAft>
                <a:spcPts val="0"/>
              </a:spcAft>
              <a:buFont typeface="Arial" panose="020B0604020202020204" pitchFamily="34" charset="0"/>
              <a:buChar char="•"/>
            </a:pPr>
            <a:r>
              <a:rPr lang="en-US" sz="2000" i="1" dirty="0">
                <a:solidFill>
                  <a:schemeClr val="tx1"/>
                </a:solidFill>
                <a:latin typeface="Arial" pitchFamily="34" charset="0"/>
                <a:cs typeface="Arial" pitchFamily="34" charset="0"/>
              </a:rPr>
              <a:t>Diakoptics proposed by G. </a:t>
            </a:r>
            <a:r>
              <a:rPr lang="en-US" sz="2000" i="1" dirty="0" err="1">
                <a:solidFill>
                  <a:schemeClr val="tx1"/>
                </a:solidFill>
                <a:latin typeface="Arial" pitchFamily="34" charset="0"/>
                <a:cs typeface="Arial" pitchFamily="34" charset="0"/>
              </a:rPr>
              <a:t>Kron</a:t>
            </a:r>
            <a:r>
              <a:rPr lang="en-US" sz="2000" i="1" dirty="0">
                <a:solidFill>
                  <a:schemeClr val="tx1"/>
                </a:solidFill>
                <a:latin typeface="Arial" pitchFamily="34" charset="0"/>
                <a:cs typeface="Arial" pitchFamily="34" charset="0"/>
              </a:rPr>
              <a:t> in the 50’s.</a:t>
            </a:r>
            <a:endParaRPr lang="en-US" sz="1100" i="1" dirty="0">
              <a:solidFill>
                <a:schemeClr val="tx1"/>
              </a:solidFill>
              <a:latin typeface="Arial" pitchFamily="34" charset="0"/>
              <a:cs typeface="Arial" pitchFamily="34" charset="0"/>
            </a:endParaRPr>
          </a:p>
        </p:txBody>
      </p:sp>
      <p:sp>
        <p:nvSpPr>
          <p:cNvPr id="15" name="CuadroTexto 14"/>
          <p:cNvSpPr txBox="1"/>
          <p:nvPr/>
        </p:nvSpPr>
        <p:spPr>
          <a:xfrm>
            <a:off x="484046" y="2827581"/>
            <a:ext cx="8074738" cy="707886"/>
          </a:xfrm>
          <a:prstGeom prst="rect">
            <a:avLst/>
          </a:prstGeom>
        </p:spPr>
        <p:txBody>
          <a:bodyPr wrap="square" rtlCol="0">
            <a:spAutoFit/>
          </a:bodyPr>
          <a:lstStyle/>
          <a:p>
            <a:pPr marL="257175" indent="-257175" algn="just" eaLnBrk="1" fontAlgn="auto" hangingPunct="1">
              <a:spcBef>
                <a:spcPct val="20000"/>
              </a:spcBef>
              <a:spcAft>
                <a:spcPts val="0"/>
              </a:spcAft>
              <a:buFont typeface="Arial" panose="020B0604020202020204" pitchFamily="34" charset="0"/>
              <a:buChar char="•"/>
            </a:pPr>
            <a:r>
              <a:rPr lang="en-US" sz="2000" i="1" dirty="0">
                <a:solidFill>
                  <a:schemeClr val="tx1"/>
                </a:solidFill>
                <a:latin typeface="Arial" pitchFamily="34" charset="0"/>
                <a:cs typeface="Arial" pitchFamily="34" charset="0"/>
              </a:rPr>
              <a:t>Authors have used it for interconnecting independent system in several domains.</a:t>
            </a:r>
            <a:endParaRPr lang="en-US" sz="1100" i="1" dirty="0">
              <a:solidFill>
                <a:schemeClr val="tx1"/>
              </a:solidFill>
              <a:latin typeface="Arial" pitchFamily="34" charset="0"/>
              <a:cs typeface="Arial" pitchFamily="34" charset="0"/>
            </a:endParaRPr>
          </a:p>
        </p:txBody>
      </p:sp>
      <p:sp>
        <p:nvSpPr>
          <p:cNvPr id="16" name="CuadroTexto 15"/>
          <p:cNvSpPr txBox="1"/>
          <p:nvPr/>
        </p:nvSpPr>
        <p:spPr>
          <a:xfrm>
            <a:off x="457200" y="3958999"/>
            <a:ext cx="8101584" cy="707886"/>
          </a:xfrm>
          <a:prstGeom prst="rect">
            <a:avLst/>
          </a:prstGeom>
        </p:spPr>
        <p:txBody>
          <a:bodyPr wrap="square" rtlCol="0">
            <a:spAutoFit/>
          </a:bodyPr>
          <a:lstStyle/>
          <a:p>
            <a:pPr marL="257175" indent="-257175" algn="just" eaLnBrk="1" fontAlgn="auto" hangingPunct="1">
              <a:spcBef>
                <a:spcPct val="20000"/>
              </a:spcBef>
              <a:spcAft>
                <a:spcPts val="0"/>
              </a:spcAft>
              <a:buFont typeface="Arial" panose="020B0604020202020204" pitchFamily="34" charset="0"/>
              <a:buChar char="•"/>
            </a:pPr>
            <a:r>
              <a:rPr lang="en-US" sz="2000" i="1" dirty="0">
                <a:latin typeface="Arial" pitchFamily="34" charset="0"/>
                <a:cs typeface="Arial" pitchFamily="34" charset="0"/>
              </a:rPr>
              <a:t>H. </a:t>
            </a:r>
            <a:r>
              <a:rPr lang="en-US" sz="2000" i="1" dirty="0" err="1">
                <a:latin typeface="Arial" pitchFamily="34" charset="0"/>
                <a:cs typeface="Arial" pitchFamily="34" charset="0"/>
              </a:rPr>
              <a:t>Happ</a:t>
            </a:r>
            <a:r>
              <a:rPr lang="en-US" sz="2000" i="1" dirty="0">
                <a:latin typeface="Arial" pitchFamily="34" charset="0"/>
                <a:cs typeface="Arial" pitchFamily="34" charset="0"/>
              </a:rPr>
              <a:t> proposed a systematic approach based on the Z matrix (Z-Diakoptics).</a:t>
            </a:r>
            <a:endParaRPr lang="en-US" sz="1100" i="1" dirty="0">
              <a:solidFill>
                <a:schemeClr val="tx1"/>
              </a:solidFill>
              <a:latin typeface="Arial" pitchFamily="34" charset="0"/>
              <a:cs typeface="Arial" pitchFamily="34" charset="0"/>
            </a:endParaRPr>
          </a:p>
        </p:txBody>
      </p:sp>
      <p:sp>
        <p:nvSpPr>
          <p:cNvPr id="17" name="CuadroTexto 16"/>
          <p:cNvSpPr txBox="1"/>
          <p:nvPr/>
        </p:nvSpPr>
        <p:spPr>
          <a:xfrm>
            <a:off x="384048" y="5090417"/>
            <a:ext cx="8174736" cy="707886"/>
          </a:xfrm>
          <a:prstGeom prst="rect">
            <a:avLst/>
          </a:prstGeom>
        </p:spPr>
        <p:txBody>
          <a:bodyPr wrap="square" rtlCol="0">
            <a:spAutoFit/>
          </a:bodyPr>
          <a:lstStyle/>
          <a:p>
            <a:pPr marL="257175" indent="-257175" algn="just" eaLnBrk="1" fontAlgn="auto" hangingPunct="1">
              <a:spcBef>
                <a:spcPct val="20000"/>
              </a:spcBef>
              <a:spcAft>
                <a:spcPts val="0"/>
              </a:spcAft>
              <a:buFont typeface="Arial" panose="020B0604020202020204" pitchFamily="34" charset="0"/>
              <a:buChar char="•"/>
            </a:pPr>
            <a:r>
              <a:rPr lang="en-US" sz="2000" i="1" dirty="0">
                <a:latin typeface="Arial" pitchFamily="34" charset="0"/>
                <a:cs typeface="Arial" pitchFamily="34" charset="0"/>
              </a:rPr>
              <a:t>This approach was initially conceived was to cover systems with multiple excitations.</a:t>
            </a:r>
            <a:endParaRPr lang="en-US" sz="1100" i="1" dirty="0">
              <a:solidFill>
                <a:schemeClr val="tx1"/>
              </a:solidFill>
              <a:latin typeface="Arial" pitchFamily="34" charset="0"/>
              <a:cs typeface="Arial" pitchFamily="34" charset="0"/>
            </a:endParaRPr>
          </a:p>
        </p:txBody>
      </p:sp>
      <p:sp>
        <p:nvSpPr>
          <p:cNvPr id="10" name="Title 1">
            <a:extLst/>
          </p:cNvPr>
          <p:cNvSpPr>
            <a:spLocks noGrp="1"/>
          </p:cNvSpPr>
          <p:nvPr>
            <p:ph type="title"/>
          </p:nvPr>
        </p:nvSpPr>
        <p:spPr>
          <a:xfrm>
            <a:off x="457200" y="548640"/>
            <a:ext cx="8572500" cy="548640"/>
          </a:xfrm>
        </p:spPr>
        <p:txBody>
          <a:bodyPr/>
          <a:lstStyle/>
          <a:p>
            <a:r>
              <a:rPr lang="en-US" dirty="0"/>
              <a:t>A-Diakoptics</a:t>
            </a:r>
          </a:p>
        </p:txBody>
      </p:sp>
      <p:sp>
        <p:nvSpPr>
          <p:cNvPr id="11" name="Rectangle 3">
            <a:extLst/>
          </p:cNvPr>
          <p:cNvSpPr txBox="1">
            <a:spLocks noChangeArrowheads="1"/>
          </p:cNvSpPr>
          <p:nvPr/>
        </p:nvSpPr>
        <p:spPr bwMode="auto">
          <a:xfrm>
            <a:off x="205740" y="1335024"/>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model’s complexity”</a:t>
            </a:r>
            <a:endParaRPr lang="en-US" altLang="en-US" sz="2400" kern="0" dirty="0"/>
          </a:p>
        </p:txBody>
      </p:sp>
    </p:spTree>
    <p:extLst>
      <p:ext uri="{BB962C8B-B14F-4D97-AF65-F5344CB8AC3E}">
        <p14:creationId xmlns:p14="http://schemas.microsoft.com/office/powerpoint/2010/main" val="262555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p:bldP spid="1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CO" sz="1200"/>
          </a:p>
        </p:txBody>
      </p:sp>
      <p:sp>
        <p:nvSpPr>
          <p:cNvPr id="21" name="3 Subtítulo"/>
          <p:cNvSpPr txBox="1">
            <a:spLocks/>
          </p:cNvSpPr>
          <p:nvPr/>
        </p:nvSpPr>
        <p:spPr bwMode="auto">
          <a:xfrm>
            <a:off x="2846016" y="5427222"/>
            <a:ext cx="3559981" cy="32403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sz="1500" dirty="0"/>
          </a:p>
        </p:txBody>
      </p:sp>
      <p:sp>
        <p:nvSpPr>
          <p:cNvPr id="18" name="CuadroTexto 17"/>
          <p:cNvSpPr txBox="1"/>
          <p:nvPr/>
        </p:nvSpPr>
        <p:spPr>
          <a:xfrm>
            <a:off x="457199" y="1956841"/>
            <a:ext cx="7909561" cy="400110"/>
          </a:xfrm>
          <a:prstGeom prst="rect">
            <a:avLst/>
          </a:prstGeom>
        </p:spPr>
        <p:txBody>
          <a:bodyPr wrap="square" rtlCol="0">
            <a:spAutoFit/>
          </a:bodyPr>
          <a:lstStyle/>
          <a:p>
            <a:pPr marL="257175" indent="-257175" algn="just" eaLnBrk="1" fontAlgn="auto" hangingPunct="1">
              <a:spcBef>
                <a:spcPct val="20000"/>
              </a:spcBef>
              <a:spcAft>
                <a:spcPts val="0"/>
              </a:spcAft>
              <a:buFont typeface="Arial" panose="020B0604020202020204" pitchFamily="34" charset="0"/>
              <a:buChar char="•"/>
            </a:pPr>
            <a:r>
              <a:rPr lang="en-US" sz="2000" i="1" dirty="0">
                <a:solidFill>
                  <a:schemeClr val="tx1"/>
                </a:solidFill>
                <a:latin typeface="Arial" pitchFamily="34" charset="0"/>
                <a:cs typeface="Arial" pitchFamily="34" charset="0"/>
              </a:rPr>
              <a:t>There are modern methods to solve the</a:t>
            </a:r>
            <a:r>
              <a:rPr lang="en-US" sz="2000" i="1" dirty="0">
                <a:latin typeface="Arial" pitchFamily="34" charset="0"/>
                <a:cs typeface="Arial" pitchFamily="34" charset="0"/>
              </a:rPr>
              <a:t> </a:t>
            </a:r>
            <a:r>
              <a:rPr lang="en-US" sz="2000" i="1" dirty="0">
                <a:solidFill>
                  <a:schemeClr val="tx1"/>
                </a:solidFill>
                <a:latin typeface="Arial" pitchFamily="34" charset="0"/>
                <a:cs typeface="Arial" pitchFamily="34" charset="0"/>
              </a:rPr>
              <a:t>power flow problem…</a:t>
            </a:r>
          </a:p>
        </p:txBody>
      </p:sp>
      <p:sp>
        <p:nvSpPr>
          <p:cNvPr id="15" name="CuadroTexto 14"/>
          <p:cNvSpPr txBox="1"/>
          <p:nvPr/>
        </p:nvSpPr>
        <p:spPr>
          <a:xfrm>
            <a:off x="457199" y="3216227"/>
            <a:ext cx="8101585" cy="707886"/>
          </a:xfrm>
          <a:prstGeom prst="rect">
            <a:avLst/>
          </a:prstGeom>
        </p:spPr>
        <p:txBody>
          <a:bodyPr wrap="square" rtlCol="0">
            <a:spAutoFit/>
          </a:bodyPr>
          <a:lstStyle/>
          <a:p>
            <a:pPr marL="257175" indent="-257175" algn="just" eaLnBrk="1" fontAlgn="auto" hangingPunct="1">
              <a:spcBef>
                <a:spcPct val="20000"/>
              </a:spcBef>
              <a:spcAft>
                <a:spcPts val="0"/>
              </a:spcAft>
              <a:buFont typeface="Arial" panose="020B0604020202020204" pitchFamily="34" charset="0"/>
              <a:buChar char="•"/>
            </a:pPr>
            <a:r>
              <a:rPr lang="en-US" sz="2000" i="1" dirty="0">
                <a:solidFill>
                  <a:schemeClr val="tx1"/>
                </a:solidFill>
                <a:latin typeface="Arial" pitchFamily="34" charset="0"/>
                <a:cs typeface="Arial" pitchFamily="34" charset="0"/>
              </a:rPr>
              <a:t>This strategy can be used to generate several solvers working together</a:t>
            </a:r>
            <a:r>
              <a:rPr lang="en-US" sz="2000" i="1" dirty="0">
                <a:latin typeface="Arial" pitchFamily="34" charset="0"/>
                <a:cs typeface="Arial" pitchFamily="34" charset="0"/>
              </a:rPr>
              <a:t> concurrently…</a:t>
            </a:r>
            <a:endParaRPr lang="en-US" sz="2000" i="1" dirty="0">
              <a:solidFill>
                <a:schemeClr val="tx1"/>
              </a:solidFill>
              <a:latin typeface="Arial" pitchFamily="34" charset="0"/>
              <a:cs typeface="Arial" pitchFamily="34" charset="0"/>
            </a:endParaRPr>
          </a:p>
        </p:txBody>
      </p:sp>
      <p:sp>
        <p:nvSpPr>
          <p:cNvPr id="16" name="CuadroTexto 15"/>
          <p:cNvSpPr txBox="1"/>
          <p:nvPr/>
        </p:nvSpPr>
        <p:spPr>
          <a:xfrm>
            <a:off x="457199" y="4475613"/>
            <a:ext cx="8101585" cy="400110"/>
          </a:xfrm>
          <a:prstGeom prst="rect">
            <a:avLst/>
          </a:prstGeom>
        </p:spPr>
        <p:txBody>
          <a:bodyPr wrap="square" rtlCol="0">
            <a:spAutoFit/>
          </a:bodyPr>
          <a:lstStyle/>
          <a:p>
            <a:pPr marL="257175" indent="-257175" algn="just" eaLnBrk="1" fontAlgn="auto" hangingPunct="1">
              <a:spcBef>
                <a:spcPct val="20000"/>
              </a:spcBef>
              <a:spcAft>
                <a:spcPts val="0"/>
              </a:spcAft>
              <a:buFont typeface="Arial" panose="020B0604020202020204" pitchFamily="34" charset="0"/>
              <a:buChar char="•"/>
            </a:pPr>
            <a:r>
              <a:rPr lang="en-US" sz="2000" i="1" dirty="0">
                <a:latin typeface="Arial" pitchFamily="34" charset="0"/>
                <a:cs typeface="Arial" pitchFamily="34" charset="0"/>
              </a:rPr>
              <a:t>Each primitive can be solved independently…</a:t>
            </a:r>
            <a:endParaRPr lang="en-US" sz="2000" i="1" dirty="0">
              <a:solidFill>
                <a:schemeClr val="tx1"/>
              </a:solidFill>
              <a:latin typeface="Arial" pitchFamily="34" charset="0"/>
              <a:cs typeface="Arial" pitchFamily="34" charset="0"/>
            </a:endParaRPr>
          </a:p>
        </p:txBody>
      </p:sp>
      <p:sp>
        <p:nvSpPr>
          <p:cNvPr id="17" name="CuadroTexto 16"/>
          <p:cNvSpPr txBox="1"/>
          <p:nvPr/>
        </p:nvSpPr>
        <p:spPr>
          <a:xfrm>
            <a:off x="457199" y="5427222"/>
            <a:ext cx="8101585" cy="707886"/>
          </a:xfrm>
          <a:prstGeom prst="rect">
            <a:avLst/>
          </a:prstGeom>
        </p:spPr>
        <p:txBody>
          <a:bodyPr wrap="square" rtlCol="0">
            <a:spAutoFit/>
          </a:bodyPr>
          <a:lstStyle/>
          <a:p>
            <a:pPr marL="257175" indent="-257175" algn="just" eaLnBrk="1" fontAlgn="auto" hangingPunct="1">
              <a:spcBef>
                <a:spcPct val="20000"/>
              </a:spcBef>
              <a:spcAft>
                <a:spcPts val="0"/>
              </a:spcAft>
              <a:buFont typeface="Arial" panose="020B0604020202020204" pitchFamily="34" charset="0"/>
              <a:buChar char="•"/>
            </a:pPr>
            <a:r>
              <a:rPr lang="en-US" sz="2000" i="1" dirty="0">
                <a:latin typeface="Arial" pitchFamily="34" charset="0"/>
                <a:cs typeface="Arial" pitchFamily="34" charset="0"/>
              </a:rPr>
              <a:t>This means that the reference vector (currents) will change during the solving process…</a:t>
            </a:r>
            <a:endParaRPr lang="en-US" sz="2000" i="1" dirty="0">
              <a:solidFill>
                <a:schemeClr val="tx1"/>
              </a:solidFill>
              <a:latin typeface="Arial" pitchFamily="34" charset="0"/>
              <a:cs typeface="Arial" pitchFamily="34" charset="0"/>
            </a:endParaRPr>
          </a:p>
        </p:txBody>
      </p:sp>
      <p:sp>
        <p:nvSpPr>
          <p:cNvPr id="10" name="Title 1">
            <a:extLst/>
          </p:cNvPr>
          <p:cNvSpPr>
            <a:spLocks noGrp="1"/>
          </p:cNvSpPr>
          <p:nvPr>
            <p:ph type="title"/>
          </p:nvPr>
        </p:nvSpPr>
        <p:spPr>
          <a:xfrm>
            <a:off x="457200" y="548640"/>
            <a:ext cx="8572500" cy="548640"/>
          </a:xfrm>
        </p:spPr>
        <p:txBody>
          <a:bodyPr/>
          <a:lstStyle/>
          <a:p>
            <a:r>
              <a:rPr lang="en-US" dirty="0"/>
              <a:t>A-Diakoptics</a:t>
            </a:r>
          </a:p>
        </p:txBody>
      </p:sp>
      <p:sp>
        <p:nvSpPr>
          <p:cNvPr id="11"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model complexity”</a:t>
            </a:r>
            <a:endParaRPr lang="en-US" altLang="en-US" sz="2400" kern="0" dirty="0"/>
          </a:p>
        </p:txBody>
      </p:sp>
    </p:spTree>
    <p:extLst>
      <p:ext uri="{BB962C8B-B14F-4D97-AF65-F5344CB8AC3E}">
        <p14:creationId xmlns:p14="http://schemas.microsoft.com/office/powerpoint/2010/main" val="321461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p:bldP spid="16"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CO" sz="1200"/>
          </a:p>
        </p:txBody>
      </p:sp>
      <p:sp>
        <p:nvSpPr>
          <p:cNvPr id="21" name="3 Subtítulo"/>
          <p:cNvSpPr txBox="1">
            <a:spLocks/>
          </p:cNvSpPr>
          <p:nvPr/>
        </p:nvSpPr>
        <p:spPr bwMode="auto">
          <a:xfrm>
            <a:off x="2792010" y="1928213"/>
            <a:ext cx="3559981" cy="32403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sz="1500" dirty="0"/>
          </a:p>
        </p:txBody>
      </p:sp>
      <p:pic>
        <p:nvPicPr>
          <p:cNvPr id="5" name="Imagen 4"/>
          <p:cNvPicPr>
            <a:picLocks noChangeAspect="1"/>
          </p:cNvPicPr>
          <p:nvPr/>
        </p:nvPicPr>
        <p:blipFill>
          <a:blip r:embed="rId3"/>
          <a:stretch>
            <a:fillRect/>
          </a:stretch>
        </p:blipFill>
        <p:spPr>
          <a:xfrm>
            <a:off x="1887710" y="5762839"/>
            <a:ext cx="5365128" cy="375476"/>
          </a:xfrm>
          <a:prstGeom prst="rect">
            <a:avLst/>
          </a:prstGeom>
          <a:ln w="19050">
            <a:solidFill>
              <a:schemeClr val="accent1"/>
            </a:solidFill>
          </a:ln>
        </p:spPr>
      </p:pic>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4697" y="2144216"/>
            <a:ext cx="5486821" cy="3099793"/>
          </a:xfrm>
          <a:prstGeom prst="rect">
            <a:avLst/>
          </a:prstGeom>
        </p:spPr>
      </p:pic>
      <p:sp>
        <p:nvSpPr>
          <p:cNvPr id="15" name="CuadroTexto 14"/>
          <p:cNvSpPr txBox="1"/>
          <p:nvPr/>
        </p:nvSpPr>
        <p:spPr>
          <a:xfrm>
            <a:off x="5839998" y="2905377"/>
            <a:ext cx="2992212" cy="674031"/>
          </a:xfrm>
          <a:prstGeom prst="rect">
            <a:avLst/>
          </a:prstGeom>
        </p:spPr>
        <p:txBody>
          <a:bodyPr wrap="square" rtlCol="0">
            <a:spAutoFit/>
          </a:bodyPr>
          <a:lstStyle/>
          <a:p>
            <a:pPr fontAlgn="auto">
              <a:spcBef>
                <a:spcPct val="20000"/>
              </a:spcBef>
              <a:spcAft>
                <a:spcPts val="0"/>
              </a:spcAft>
            </a:pPr>
            <a:r>
              <a:rPr lang="en-US" sz="900" i="1" dirty="0">
                <a:latin typeface="Arial" pitchFamily="34" charset="0"/>
                <a:cs typeface="Arial" pitchFamily="34" charset="0"/>
              </a:rPr>
              <a:t>“Multilevel A-Diakoptics for the Dynamic Power Flow Simulation of Hybrid Power Distribution Systems”. D. Montenegro, G. Ramos, S. </a:t>
            </a:r>
            <a:r>
              <a:rPr lang="en-US" sz="900" i="1" dirty="0" err="1">
                <a:latin typeface="Arial" pitchFamily="34" charset="0"/>
                <a:cs typeface="Arial" pitchFamily="34" charset="0"/>
              </a:rPr>
              <a:t>Bacha</a:t>
            </a:r>
            <a:r>
              <a:rPr lang="en-US" sz="900" i="1" dirty="0">
                <a:latin typeface="Arial" pitchFamily="34" charset="0"/>
                <a:cs typeface="Arial" pitchFamily="34" charset="0"/>
              </a:rPr>
              <a:t>. </a:t>
            </a:r>
          </a:p>
          <a:p>
            <a:pPr fontAlgn="auto">
              <a:spcBef>
                <a:spcPct val="20000"/>
              </a:spcBef>
              <a:spcAft>
                <a:spcPts val="0"/>
              </a:spcAft>
            </a:pPr>
            <a:r>
              <a:rPr lang="en-US" sz="900" i="1" dirty="0">
                <a:latin typeface="Arial" pitchFamily="34" charset="0"/>
                <a:cs typeface="Arial" pitchFamily="34" charset="0"/>
              </a:rPr>
              <a:t>IEEE Transactions on Industrial Informatics.</a:t>
            </a:r>
            <a:endParaRPr lang="es-CO" sz="675" i="1" dirty="0">
              <a:solidFill>
                <a:schemeClr val="tx1"/>
              </a:solidFill>
              <a:latin typeface="Arial" pitchFamily="34" charset="0"/>
              <a:cs typeface="Arial" pitchFamily="34" charset="0"/>
            </a:endParaRPr>
          </a:p>
        </p:txBody>
      </p:sp>
      <p:sp>
        <p:nvSpPr>
          <p:cNvPr id="16" name="CuadroTexto 15"/>
          <p:cNvSpPr txBox="1"/>
          <p:nvPr/>
        </p:nvSpPr>
        <p:spPr>
          <a:xfrm>
            <a:off x="5839998" y="3808818"/>
            <a:ext cx="2992212" cy="674031"/>
          </a:xfrm>
          <a:prstGeom prst="rect">
            <a:avLst/>
          </a:prstGeom>
        </p:spPr>
        <p:txBody>
          <a:bodyPr wrap="square" rtlCol="0">
            <a:spAutoFit/>
          </a:bodyPr>
          <a:lstStyle/>
          <a:p>
            <a:pPr fontAlgn="auto">
              <a:spcBef>
                <a:spcPct val="20000"/>
              </a:spcBef>
              <a:spcAft>
                <a:spcPts val="0"/>
              </a:spcAft>
            </a:pPr>
            <a:r>
              <a:rPr lang="en-US" sz="900" i="1" dirty="0">
                <a:latin typeface="Arial" pitchFamily="34" charset="0"/>
                <a:cs typeface="Arial" pitchFamily="34" charset="0"/>
              </a:rPr>
              <a:t>“Iterative method for detecting and localizing islands within sparse matrixes using </a:t>
            </a:r>
            <a:r>
              <a:rPr lang="en-US" sz="900" i="1" dirty="0" err="1">
                <a:latin typeface="Arial" pitchFamily="34" charset="0"/>
                <a:cs typeface="Arial" pitchFamily="34" charset="0"/>
              </a:rPr>
              <a:t>DSSim</a:t>
            </a:r>
            <a:r>
              <a:rPr lang="en-US" sz="900" i="1" dirty="0">
                <a:latin typeface="Arial" pitchFamily="34" charset="0"/>
                <a:cs typeface="Arial" pitchFamily="34" charset="0"/>
              </a:rPr>
              <a:t>-RT”. D. Montenegro, G. Ramos. </a:t>
            </a:r>
          </a:p>
          <a:p>
            <a:pPr fontAlgn="auto">
              <a:spcBef>
                <a:spcPct val="20000"/>
              </a:spcBef>
              <a:spcAft>
                <a:spcPts val="0"/>
              </a:spcAft>
            </a:pPr>
            <a:r>
              <a:rPr lang="en-US" sz="900" i="1" dirty="0">
                <a:latin typeface="Arial" pitchFamily="34" charset="0"/>
                <a:cs typeface="Arial" pitchFamily="34" charset="0"/>
              </a:rPr>
              <a:t>IEEE PEPQA 2015.</a:t>
            </a:r>
            <a:endParaRPr lang="es-CO" sz="675" i="1" dirty="0">
              <a:solidFill>
                <a:schemeClr val="tx1"/>
              </a:solidFill>
              <a:latin typeface="Arial" pitchFamily="34" charset="0"/>
              <a:cs typeface="Arial" pitchFamily="34" charset="0"/>
            </a:endParaRPr>
          </a:p>
        </p:txBody>
      </p:sp>
      <p:sp>
        <p:nvSpPr>
          <p:cNvPr id="10" name="Title 1">
            <a:extLst/>
          </p:cNvPr>
          <p:cNvSpPr>
            <a:spLocks noGrp="1"/>
          </p:cNvSpPr>
          <p:nvPr>
            <p:ph type="title"/>
          </p:nvPr>
        </p:nvSpPr>
        <p:spPr>
          <a:xfrm>
            <a:off x="457200" y="548640"/>
            <a:ext cx="8572500" cy="548640"/>
          </a:xfrm>
        </p:spPr>
        <p:txBody>
          <a:bodyPr/>
          <a:lstStyle/>
          <a:p>
            <a:r>
              <a:rPr lang="en-US" dirty="0"/>
              <a:t>A-Diakoptics</a:t>
            </a:r>
          </a:p>
        </p:txBody>
      </p:sp>
      <p:sp>
        <p:nvSpPr>
          <p:cNvPr id="11"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model complexity”</a:t>
            </a:r>
            <a:endParaRPr lang="en-US" altLang="en-US" sz="2400" kern="0" dirty="0"/>
          </a:p>
        </p:txBody>
      </p:sp>
    </p:spTree>
    <p:extLst>
      <p:ext uri="{BB962C8B-B14F-4D97-AF65-F5344CB8AC3E}">
        <p14:creationId xmlns:p14="http://schemas.microsoft.com/office/powerpoint/2010/main" val="299850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16667E-7 1.11111E-6 L -0.0026 -0.46042 " pathEditMode="relative" rAng="0" ptsTypes="AA">
                                      <p:cBhvr>
                                        <p:cTn id="6" dur="2000" fill="hold"/>
                                        <p:tgtEl>
                                          <p:spTgt spid="5"/>
                                        </p:tgtEl>
                                        <p:attrNameLst>
                                          <p:attrName>ppt_x</p:attrName>
                                          <p:attrName>ppt_y</p:attrName>
                                        </p:attrNameLst>
                                      </p:cBhvr>
                                      <p:rCtr x="-130" y="-23032"/>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000"/>
                                        <p:tgtEl>
                                          <p:spTgt spid="15"/>
                                        </p:tgtEl>
                                      </p:cBhvr>
                                    </p:animEffect>
                                    <p:anim calcmode="lin" valueType="num">
                                      <p:cBhvr>
                                        <p:cTn id="17" dur="1000" fill="hold"/>
                                        <p:tgtEl>
                                          <p:spTgt spid="15"/>
                                        </p:tgtEl>
                                        <p:attrNameLst>
                                          <p:attrName>ppt_x</p:attrName>
                                        </p:attrNameLst>
                                      </p:cBhvr>
                                      <p:tavLst>
                                        <p:tav tm="0">
                                          <p:val>
                                            <p:strVal val="#ppt_x"/>
                                          </p:val>
                                        </p:tav>
                                        <p:tav tm="100000">
                                          <p:val>
                                            <p:strVal val="#ppt_x"/>
                                          </p:val>
                                        </p:tav>
                                      </p:tavLst>
                                    </p:anim>
                                    <p:anim calcmode="lin" valueType="num">
                                      <p:cBhvr>
                                        <p:cTn id="1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anim calcmode="lin" valueType="num">
                                      <p:cBhvr>
                                        <p:cTn id="24" dur="1000" fill="hold"/>
                                        <p:tgtEl>
                                          <p:spTgt spid="16"/>
                                        </p:tgtEl>
                                        <p:attrNameLst>
                                          <p:attrName>ppt_x</p:attrName>
                                        </p:attrNameLst>
                                      </p:cBhvr>
                                      <p:tavLst>
                                        <p:tav tm="0">
                                          <p:val>
                                            <p:strVal val="#ppt_x"/>
                                          </p:val>
                                        </p:tav>
                                        <p:tav tm="100000">
                                          <p:val>
                                            <p:strVal val="#ppt_x"/>
                                          </p:val>
                                        </p:tav>
                                      </p:tavLst>
                                    </p:anim>
                                    <p:anim calcmode="lin" valueType="num">
                                      <p:cBhvr>
                                        <p:cTn id="2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CO" sz="1200"/>
          </a:p>
        </p:txBody>
      </p:sp>
      <p:sp>
        <p:nvSpPr>
          <p:cNvPr id="21" name="3 Subtítulo"/>
          <p:cNvSpPr txBox="1">
            <a:spLocks/>
          </p:cNvSpPr>
          <p:nvPr/>
        </p:nvSpPr>
        <p:spPr bwMode="auto">
          <a:xfrm>
            <a:off x="2792010" y="1928213"/>
            <a:ext cx="3559981" cy="32403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sz="1500" dirty="0"/>
          </a:p>
        </p:txBody>
      </p:sp>
      <p:sp>
        <p:nvSpPr>
          <p:cNvPr id="10" name="Title 1">
            <a:extLst/>
          </p:cNvPr>
          <p:cNvSpPr>
            <a:spLocks noGrp="1"/>
          </p:cNvSpPr>
          <p:nvPr>
            <p:ph type="title"/>
          </p:nvPr>
        </p:nvSpPr>
        <p:spPr>
          <a:xfrm>
            <a:off x="457200" y="548640"/>
            <a:ext cx="8572500" cy="548640"/>
          </a:xfrm>
        </p:spPr>
        <p:txBody>
          <a:bodyPr/>
          <a:lstStyle/>
          <a:p>
            <a:r>
              <a:rPr lang="en-US" dirty="0"/>
              <a:t>Simplified A-Diakoptics (New)</a:t>
            </a:r>
          </a:p>
        </p:txBody>
      </p:sp>
      <p:sp>
        <p:nvSpPr>
          <p:cNvPr id="11"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model complexity”</a:t>
            </a:r>
            <a:endParaRPr lang="en-US" altLang="en-US" sz="2400" kern="0" dirty="0"/>
          </a:p>
        </p:txBody>
      </p:sp>
      <mc:AlternateContent xmlns:mc="http://schemas.openxmlformats.org/markup-compatibility/2006" xmlns:a14="http://schemas.microsoft.com/office/drawing/2010/main">
        <mc:Choice Requires="a14">
          <p:sp>
            <p:nvSpPr>
              <p:cNvPr id="2" name="Rectangle 1"/>
              <p:cNvSpPr/>
              <p:nvPr/>
            </p:nvSpPr>
            <p:spPr>
              <a:xfrm>
                <a:off x="205740" y="3259157"/>
                <a:ext cx="3354060" cy="4157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a:latin typeface="Cambria Math" panose="02040503050406030204" pitchFamily="18" charset="0"/>
                        </a:rPr>
                        <m:t>(</m:t>
                      </m:r>
                      <m:d>
                        <m:dPr>
                          <m:beg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i="1">
                                  <a:latin typeface="Cambria Math" panose="02040503050406030204" pitchFamily="18" charset="0"/>
                                </a:rPr>
                                <m:t>𝑇</m:t>
                              </m:r>
                            </m:sub>
                          </m:sSub>
                          <m:r>
                            <a:rPr lang="en-US" sz="1800">
                              <a:latin typeface="Cambria Math" panose="02040503050406030204" pitchFamily="18" charset="0"/>
                            </a:rPr>
                            <m:t>=</m:t>
                          </m:r>
                          <m:sSup>
                            <m:sSupPr>
                              <m:ctrlPr>
                                <a:rPr lang="en-US" sz="1800" i="1">
                                  <a:latin typeface="Cambria Math" panose="02040503050406030204" pitchFamily="18" charset="0"/>
                                </a:rPr>
                              </m:ctrlPr>
                            </m:sSupPr>
                            <m:e>
                              <m:d>
                                <m:dPr>
                                  <m:begChr m:val="["/>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𝑌</m:t>
                                      </m:r>
                                    </m:e>
                                    <m:sub>
                                      <m:r>
                                        <a:rPr lang="en-US" sz="1800" i="1">
                                          <a:latin typeface="Cambria Math" panose="02040503050406030204" pitchFamily="18" charset="0"/>
                                        </a:rPr>
                                        <m:t>𝑇𝑇</m:t>
                                      </m:r>
                                    </m:sub>
                                  </m:sSub>
                                </m:e>
                              </m:d>
                            </m:e>
                            <m:sup>
                              <m:r>
                                <a:rPr lang="en-US" sz="1800">
                                  <a:latin typeface="Cambria Math" panose="02040503050406030204" pitchFamily="18" charset="0"/>
                                </a:rPr>
                                <m:t>−1</m:t>
                              </m:r>
                            </m:sup>
                          </m:sSup>
                          <m:sSub>
                            <m:sSubPr>
                              <m:ctrlPr>
                                <a:rPr lang="en-US" sz="1800" i="1">
                                  <a:latin typeface="Cambria Math" panose="02040503050406030204" pitchFamily="18" charset="0"/>
                                </a:rPr>
                              </m:ctrlPr>
                            </m:sSubPr>
                            <m:e>
                              <m:r>
                                <a:rPr lang="en-US" sz="1800" i="1">
                                  <a:latin typeface="Cambria Math" panose="02040503050406030204" pitchFamily="18" charset="0"/>
                                </a:rPr>
                                <m:t>𝐼</m:t>
                              </m:r>
                            </m:e>
                            <m:sub>
                              <m:d>
                                <m:dPr>
                                  <m:begChr m:val=""/>
                                  <m:ctrlPr>
                                    <a:rPr lang="en-US" sz="1800" i="1">
                                      <a:latin typeface="Cambria Math" panose="02040503050406030204" pitchFamily="18" charset="0"/>
                                    </a:rPr>
                                  </m:ctrlPr>
                                </m:dPr>
                                <m:e>
                                  <m:r>
                                    <a:rPr lang="en-US" sz="1800">
                                      <a:latin typeface="Cambria Math" panose="02040503050406030204" pitchFamily="18" charset="0"/>
                                    </a:rPr>
                                    <m:t>0(</m:t>
                                  </m:r>
                                  <m:r>
                                    <a:rPr lang="en-US" sz="1800" i="1">
                                      <a:latin typeface="Cambria Math" panose="02040503050406030204" pitchFamily="18" charset="0"/>
                                    </a:rPr>
                                    <m:t>𝑛</m:t>
                                  </m:r>
                                </m:e>
                              </m:d>
                            </m:sub>
                          </m:sSub>
                          <m:r>
                            <a:rPr lang="en-US" sz="1800">
                              <a:latin typeface="Cambria Math" panose="02040503050406030204" pitchFamily="18" charset="0"/>
                            </a:rPr>
                            <m:t>+</m:t>
                          </m:r>
                          <m:sSup>
                            <m:sSupPr>
                              <m:ctrlPr>
                                <a:rPr lang="en-US" sz="1800" i="1">
                                  <a:latin typeface="Cambria Math" panose="02040503050406030204" pitchFamily="18" charset="0"/>
                                </a:rPr>
                              </m:ctrlPr>
                            </m:sSupPr>
                            <m:e>
                              <m:d>
                                <m:dPr>
                                  <m:begChr m:val="["/>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𝑌</m:t>
                                      </m:r>
                                    </m:e>
                                    <m:sub>
                                      <m:r>
                                        <a:rPr lang="en-US" sz="1800" i="1">
                                          <a:latin typeface="Cambria Math" panose="02040503050406030204" pitchFamily="18" charset="0"/>
                                        </a:rPr>
                                        <m:t>𝑇𝑇</m:t>
                                      </m:r>
                                    </m:sub>
                                  </m:sSub>
                                </m:e>
                              </m:d>
                            </m:e>
                            <m:sup>
                              <m:r>
                                <a:rPr lang="en-US" sz="1800">
                                  <a:latin typeface="Cambria Math" panose="02040503050406030204" pitchFamily="18" charset="0"/>
                                </a:rPr>
                                <m:t>−1</m:t>
                              </m:r>
                            </m:sup>
                          </m:sSup>
                          <m:sSub>
                            <m:sSubPr>
                              <m:ctrlPr>
                                <a:rPr lang="en-US" sz="1800" i="1">
                                  <a:latin typeface="Cambria Math" panose="02040503050406030204" pitchFamily="18" charset="0"/>
                                </a:rPr>
                              </m:ctrlPr>
                            </m:sSubPr>
                            <m:e>
                              <m:r>
                                <a:rPr lang="en-US" sz="1800" i="1">
                                  <a:latin typeface="Cambria Math" panose="02040503050406030204" pitchFamily="18" charset="0"/>
                                </a:rPr>
                                <m:t>𝐼</m:t>
                              </m:r>
                            </m:e>
                            <m:sub>
                              <m:r>
                                <a:rPr lang="en-US" sz="1800" i="1">
                                  <a:latin typeface="Cambria Math" panose="02040503050406030204" pitchFamily="18" charset="0"/>
                                </a:rPr>
                                <m:t>𝑐</m:t>
                              </m:r>
                            </m:sub>
                          </m:sSub>
                        </m:e>
                      </m:d>
                    </m:oMath>
                  </m:oMathPara>
                </a14:m>
                <a:endParaRPr lang="en-US" sz="1800" dirty="0"/>
              </a:p>
            </p:txBody>
          </p:sp>
        </mc:Choice>
        <mc:Fallback xmlns="">
          <p:sp>
            <p:nvSpPr>
              <p:cNvPr id="2" name="Rectangle 1"/>
              <p:cNvSpPr>
                <a:spLocks noRot="1" noChangeAspect="1" noMove="1" noResize="1" noEditPoints="1" noAdjustHandles="1" noChangeArrowheads="1" noChangeShapeType="1" noTextEdit="1"/>
              </p:cNvSpPr>
              <p:nvPr/>
            </p:nvSpPr>
            <p:spPr>
              <a:xfrm>
                <a:off x="205740" y="3259157"/>
                <a:ext cx="3354060" cy="415755"/>
              </a:xfrm>
              <a:prstGeom prst="rect">
                <a:avLst/>
              </a:prstGeom>
              <a:blipFill>
                <a:blip r:embed="rId3"/>
                <a:stretch>
                  <a:fillRect t="-151471" r="-17455" b="-2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786606" y="3866470"/>
                <a:ext cx="2192331" cy="4061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𝐼</m:t>
                          </m:r>
                        </m:e>
                        <m:sub>
                          <m:r>
                            <a:rPr lang="en-US" sz="1800" i="1">
                              <a:latin typeface="Cambria Math" panose="02040503050406030204" pitchFamily="18" charset="0"/>
                            </a:rPr>
                            <m:t>𝑐</m:t>
                          </m:r>
                        </m:sub>
                      </m:sSub>
                      <m:r>
                        <a:rPr lang="en-US" sz="1800">
                          <a:latin typeface="Cambria Math" panose="02040503050406030204" pitchFamily="18" charset="0"/>
                        </a:rPr>
                        <m:t>=−</m:t>
                      </m:r>
                      <m:r>
                        <a:rPr lang="en-US" sz="1800" i="1">
                          <a:latin typeface="Cambria Math" panose="02040503050406030204" pitchFamily="18" charset="0"/>
                        </a:rPr>
                        <m:t>𝐶</m:t>
                      </m:r>
                      <m:sSubSup>
                        <m:sSubSupPr>
                          <m:ctrlPr>
                            <a:rPr lang="en-US" sz="1800" i="1">
                              <a:latin typeface="Cambria Math" panose="02040503050406030204" pitchFamily="18" charset="0"/>
                            </a:rPr>
                          </m:ctrlPr>
                        </m:sSubSupPr>
                        <m:e>
                          <m:r>
                            <a:rPr lang="en-US" sz="1800" i="1">
                              <a:latin typeface="Cambria Math" panose="02040503050406030204" pitchFamily="18" charset="0"/>
                            </a:rPr>
                            <m:t>𝑍</m:t>
                          </m:r>
                        </m:e>
                        <m:sub>
                          <m:r>
                            <a:rPr lang="en-US" sz="1800" i="1">
                              <a:latin typeface="Cambria Math" panose="02040503050406030204" pitchFamily="18" charset="0"/>
                            </a:rPr>
                            <m:t>𝐶𝐶</m:t>
                          </m:r>
                        </m:sub>
                        <m:sup>
                          <m:r>
                            <a:rPr lang="en-US" sz="1800">
                              <a:latin typeface="Cambria Math" panose="02040503050406030204" pitchFamily="18" charset="0"/>
                            </a:rPr>
                            <m:t>−1</m:t>
                          </m:r>
                        </m:sup>
                      </m:sSubSup>
                      <m:sSup>
                        <m:sSupPr>
                          <m:ctrlPr>
                            <a:rPr lang="en-US" sz="1800" i="1">
                              <a:latin typeface="Cambria Math" panose="02040503050406030204" pitchFamily="18" charset="0"/>
                            </a:rPr>
                          </m:ctrlPr>
                        </m:sSupPr>
                        <m:e>
                          <m:r>
                            <a:rPr lang="en-US" sz="1800" i="1">
                              <a:latin typeface="Cambria Math" panose="02040503050406030204" pitchFamily="18" charset="0"/>
                            </a:rPr>
                            <m:t>𝐶</m:t>
                          </m:r>
                        </m:e>
                        <m:sup>
                          <m:r>
                            <a:rPr lang="en-US" sz="1800" i="1">
                              <a:latin typeface="Cambria Math" panose="02040503050406030204" pitchFamily="18" charset="0"/>
                            </a:rPr>
                            <m:t>𝑇</m:t>
                          </m:r>
                        </m:sup>
                      </m:sSup>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d>
                            <m:dPr>
                              <m:begChr m:val=""/>
                              <m:ctrlPr>
                                <a:rPr lang="en-US" sz="1800" i="1">
                                  <a:latin typeface="Cambria Math" panose="02040503050406030204" pitchFamily="18" charset="0"/>
                                </a:rPr>
                              </m:ctrlPr>
                            </m:dPr>
                            <m:e>
                              <m:r>
                                <a:rPr lang="en-US" sz="1800" i="1">
                                  <a:latin typeface="Cambria Math" panose="02040503050406030204" pitchFamily="18" charset="0"/>
                                </a:rPr>
                                <m:t>𝑇</m:t>
                              </m:r>
                              <m:r>
                                <a:rPr lang="en-US" sz="1800">
                                  <a:latin typeface="Cambria Math" panose="02040503050406030204" pitchFamily="18" charset="0"/>
                                </a:rPr>
                                <m:t>(0</m:t>
                              </m:r>
                            </m:e>
                          </m:d>
                        </m:sub>
                      </m:sSub>
                    </m:oMath>
                  </m:oMathPara>
                </a14:m>
                <a:endParaRPr lang="en-US" sz="1800" dirty="0"/>
              </a:p>
            </p:txBody>
          </p:sp>
        </mc:Choice>
        <mc:Fallback xmlns="">
          <p:sp>
            <p:nvSpPr>
              <p:cNvPr id="3" name="Rectangle 2"/>
              <p:cNvSpPr>
                <a:spLocks noRot="1" noChangeAspect="1" noMove="1" noResize="1" noEditPoints="1" noAdjustHandles="1" noChangeArrowheads="1" noChangeShapeType="1" noTextEdit="1"/>
              </p:cNvSpPr>
              <p:nvPr/>
            </p:nvSpPr>
            <p:spPr>
              <a:xfrm>
                <a:off x="786606" y="3866470"/>
                <a:ext cx="2192331" cy="406137"/>
              </a:xfrm>
              <a:prstGeom prst="rect">
                <a:avLst/>
              </a:prstGeom>
              <a:blipFill>
                <a:blip r:embed="rId4"/>
                <a:stretch>
                  <a:fillRect t="-50746" r="-14444" b="-122388"/>
                </a:stretch>
              </a:blipFill>
            </p:spPr>
            <p:txBody>
              <a:bodyPr/>
              <a:lstStyle/>
              <a:p>
                <a:r>
                  <a:rPr lang="en-US">
                    <a:noFill/>
                  </a:rPr>
                  <a:t> </a:t>
                </a:r>
              </a:p>
            </p:txBody>
          </p:sp>
        </mc:Fallback>
      </mc:AlternateContent>
      <p:pic>
        <p:nvPicPr>
          <p:cNvPr id="12" name="Picture 11"/>
          <p:cNvPicPr/>
          <p:nvPr/>
        </p:nvPicPr>
        <p:blipFill>
          <a:blip r:embed="rId5" cstate="print">
            <a:extLst>
              <a:ext uri="{28A0092B-C50C-407E-A947-70E740481C1C}">
                <a14:useLocalDpi xmlns:a14="http://schemas.microsoft.com/office/drawing/2010/main" val="0"/>
              </a:ext>
            </a:extLst>
          </a:blip>
          <a:stretch>
            <a:fillRect/>
          </a:stretch>
        </p:blipFill>
        <p:spPr>
          <a:xfrm>
            <a:off x="3666745" y="2133851"/>
            <a:ext cx="5268064" cy="3672589"/>
          </a:xfrm>
          <a:prstGeom prst="rect">
            <a:avLst/>
          </a:prstGeom>
        </p:spPr>
      </p:pic>
      <p:sp>
        <p:nvSpPr>
          <p:cNvPr id="4" name="Rectangle 3"/>
          <p:cNvSpPr/>
          <p:nvPr/>
        </p:nvSpPr>
        <p:spPr>
          <a:xfrm>
            <a:off x="457200" y="6008702"/>
            <a:ext cx="8283498" cy="553998"/>
          </a:xfrm>
          <a:prstGeom prst="rect">
            <a:avLst/>
          </a:prstGeom>
        </p:spPr>
        <p:txBody>
          <a:bodyPr wrap="square">
            <a:spAutoFit/>
          </a:bodyPr>
          <a:lstStyle/>
          <a:p>
            <a:r>
              <a:rPr lang="en-US" sz="1200" dirty="0">
                <a:hlinkClick r:id="rId6"/>
              </a:rPr>
              <a:t>https://sourceforge.net/p/electricdss/code/HEAD/tree/trunk/Version8/Distrib/Doc/A_Diakoptics_Suite.pdf</a:t>
            </a:r>
            <a:endParaRPr lang="en-US" sz="1200" dirty="0"/>
          </a:p>
          <a:p>
            <a:endParaRPr lang="en-US" sz="1200" dirty="0"/>
          </a:p>
        </p:txBody>
      </p:sp>
    </p:spTree>
    <p:extLst>
      <p:ext uri="{BB962C8B-B14F-4D97-AF65-F5344CB8AC3E}">
        <p14:creationId xmlns:p14="http://schemas.microsoft.com/office/powerpoint/2010/main" val="180110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CO" sz="1200"/>
          </a:p>
        </p:txBody>
      </p:sp>
      <p:sp>
        <p:nvSpPr>
          <p:cNvPr id="21" name="3 Subtítulo"/>
          <p:cNvSpPr txBox="1">
            <a:spLocks/>
          </p:cNvSpPr>
          <p:nvPr/>
        </p:nvSpPr>
        <p:spPr bwMode="auto">
          <a:xfrm>
            <a:off x="2792010" y="1928213"/>
            <a:ext cx="3559981" cy="32403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sz="1500" dirty="0"/>
          </a:p>
        </p:txBody>
      </p:sp>
      <p:sp>
        <p:nvSpPr>
          <p:cNvPr id="10" name="Title 1">
            <a:extLst/>
          </p:cNvPr>
          <p:cNvSpPr>
            <a:spLocks noGrp="1"/>
          </p:cNvSpPr>
          <p:nvPr>
            <p:ph type="title"/>
          </p:nvPr>
        </p:nvSpPr>
        <p:spPr>
          <a:xfrm>
            <a:off x="457200" y="548640"/>
            <a:ext cx="8572500" cy="548640"/>
          </a:xfrm>
        </p:spPr>
        <p:txBody>
          <a:bodyPr/>
          <a:lstStyle/>
          <a:p>
            <a:r>
              <a:rPr lang="en-US" dirty="0"/>
              <a:t>Simplified A-Diakoptics (New)</a:t>
            </a:r>
          </a:p>
        </p:txBody>
      </p:sp>
      <p:sp>
        <p:nvSpPr>
          <p:cNvPr id="11"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model complexity”</a:t>
            </a:r>
            <a:endParaRPr lang="en-US" altLang="en-US" sz="2400" kern="0" dirty="0"/>
          </a:p>
        </p:txBody>
      </p:sp>
      <mc:AlternateContent xmlns:mc="http://schemas.openxmlformats.org/markup-compatibility/2006" xmlns:a14="http://schemas.microsoft.com/office/drawing/2010/main">
        <mc:Choice Requires="a14">
          <p:sp>
            <p:nvSpPr>
              <p:cNvPr id="4" name="Rectangle 3"/>
              <p:cNvSpPr/>
              <p:nvPr/>
            </p:nvSpPr>
            <p:spPr>
              <a:xfrm>
                <a:off x="302312" y="2350698"/>
                <a:ext cx="8535924" cy="6545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𝐶𝑖𝑟𝑐𝑢𝑖𝑡</m:t>
                      </m:r>
                      <m:r>
                        <a:rPr lang="en-US">
                          <a:latin typeface="Cambria Math" panose="02040503050406030204" pitchFamily="18" charset="0"/>
                        </a:rPr>
                        <m:t> </m:t>
                      </m:r>
                      <m:r>
                        <a:rPr lang="en-US" i="1">
                          <a:latin typeface="Cambria Math" panose="02040503050406030204" pitchFamily="18" charset="0"/>
                        </a:rPr>
                        <m:t>𝑟𝑒𝑑𝑢𝑐𝑡𝑖𝑜𝑛</m:t>
                      </m:r>
                      <m:r>
                        <a:rPr lang="en-US">
                          <a:latin typeface="Cambria Math" panose="02040503050406030204" pitchFamily="18" charset="0"/>
                        </a:rPr>
                        <m:t> </m:t>
                      </m:r>
                      <m:d>
                        <m:dPr>
                          <m:ctrlPr>
                            <a:rPr lang="en-US" i="1">
                              <a:latin typeface="Cambria Math" panose="02040503050406030204" pitchFamily="18" charset="0"/>
                            </a:rPr>
                          </m:ctrlPr>
                        </m:dPr>
                        <m:e>
                          <m:r>
                            <a:rPr lang="en-US">
                              <a:latin typeface="Cambria Math" panose="02040503050406030204" pitchFamily="18" charset="0"/>
                            </a:rPr>
                            <m:t>%</m:t>
                          </m:r>
                        </m:e>
                      </m:d>
                      <m:r>
                        <a:rPr lang="en-US">
                          <a:latin typeface="Cambria Math" panose="02040503050406030204" pitchFamily="18" charset="0"/>
                        </a:rPr>
                        <m:t>=</m:t>
                      </m:r>
                      <m:d>
                        <m:dPr>
                          <m:ctrlPr>
                            <a:rPr lang="en-US" i="1">
                              <a:latin typeface="Cambria Math" panose="02040503050406030204" pitchFamily="18" charset="0"/>
                            </a:rPr>
                          </m:ctrlPr>
                        </m:dPr>
                        <m:e>
                          <m:r>
                            <a:rPr lang="en-US">
                              <a:latin typeface="Cambria Math" panose="02040503050406030204" pitchFamily="18" charset="0"/>
                            </a:rPr>
                            <m:t>1−</m:t>
                          </m:r>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𝑎𝑐𝑡𝑜𝑟</m:t>
                                                  </m:r>
                                                </m:e>
                                                <m:sub>
                                                  <m:r>
                                                    <a:rPr lang="en-US" i="1">
                                                      <a:latin typeface="Cambria Math" panose="02040503050406030204" pitchFamily="18" charset="0"/>
                                                    </a:rPr>
                                                    <m:t>𝑚</m:t>
                                                  </m:r>
                                                </m:sub>
                                              </m:sSub>
                                              <m:r>
                                                <a:rPr lang="en-US">
                                                  <a:latin typeface="Cambria Math" panose="02040503050406030204" pitchFamily="18" charset="0"/>
                                                </a:rPr>
                                                <m:t>.</m:t>
                                              </m:r>
                                              <m:r>
                                                <a:rPr lang="en-US" i="1">
                                                  <a:latin typeface="Cambria Math" panose="02040503050406030204" pitchFamily="18" charset="0"/>
                                                </a:rPr>
                                                <m:t>𝑁𝑢𝑚𝑁𝑜𝑑𝑒𝑠</m:t>
                                              </m:r>
                                            </m:e>
                                          </m:d>
                                        </m:e>
                                        <m:sub>
                                          <m:r>
                                            <a:rPr lang="en-US" i="1">
                                              <a:latin typeface="Cambria Math" panose="02040503050406030204" pitchFamily="18" charset="0"/>
                                            </a:rPr>
                                            <m:t>𝑚</m:t>
                                          </m:r>
                                          <m:r>
                                            <a:rPr lang="en-US">
                                              <a:latin typeface="Cambria Math" panose="02040503050406030204" pitchFamily="18" charset="0"/>
                                            </a:rPr>
                                            <m:t>=2</m:t>
                                          </m:r>
                                        </m:sub>
                                        <m:sup>
                                          <m:r>
                                            <a:rPr lang="en-US" i="1">
                                              <a:latin typeface="Cambria Math" panose="02040503050406030204" pitchFamily="18" charset="0"/>
                                            </a:rPr>
                                            <m:t>𝑁</m:t>
                                          </m:r>
                                        </m:sup>
                                      </m:sSubSup>
                                    </m:e>
                                  </m:d>
                                </m:e>
                              </m:func>
                            </m:num>
                            <m:den>
                              <m:r>
                                <a:rPr lang="en-US" i="1">
                                  <a:latin typeface="Cambria Math" panose="02040503050406030204" pitchFamily="18" charset="0"/>
                                </a:rPr>
                                <m:t>𝑇𝑜𝑡𝑎𝑙</m:t>
                              </m:r>
                              <m:r>
                                <m:rPr>
                                  <m:lit/>
                                </m:rPr>
                                <a:rPr lang="en-US">
                                  <a:latin typeface="Cambria Math" panose="02040503050406030204" pitchFamily="18" charset="0"/>
                                </a:rPr>
                                <m:t>_</m:t>
                              </m:r>
                              <m:r>
                                <a:rPr lang="en-US" i="1">
                                  <a:latin typeface="Cambria Math" panose="02040503050406030204" pitchFamily="18" charset="0"/>
                                </a:rPr>
                                <m:t>𝑁𝑢𝑚𝑁𝑜𝑑𝑒𝑠</m:t>
                              </m:r>
                            </m:den>
                          </m:f>
                        </m:e>
                      </m:d>
                      <m:r>
                        <a:rPr lang="en-US">
                          <a:latin typeface="Cambria Math" panose="02040503050406030204" pitchFamily="18" charset="0"/>
                        </a:rPr>
                        <m:t>100      </m:t>
                      </m:r>
                      <m:r>
                        <a:rPr lang="en-US" i="1">
                          <a:latin typeface="Cambria Math" panose="02040503050406030204" pitchFamily="18" charset="0"/>
                        </a:rPr>
                        <m:t>𝑁</m:t>
                      </m:r>
                      <m:r>
                        <a:rPr lang="en-US">
                          <a:latin typeface="Cambria Math" panose="02040503050406030204" pitchFamily="18" charset="0"/>
                        </a:rPr>
                        <m:t>=# </m:t>
                      </m:r>
                      <m:r>
                        <a:rPr lang="en-US" i="1">
                          <a:latin typeface="Cambria Math" panose="02040503050406030204" pitchFamily="18" charset="0"/>
                        </a:rPr>
                        <m:t>𝑠𝑢𝑏</m:t>
                      </m:r>
                      <m:r>
                        <a:rPr lang="en-US">
                          <a:latin typeface="Cambria Math" panose="02040503050406030204" pitchFamily="18" charset="0"/>
                        </a:rPr>
                        <m:t>−</m:t>
                      </m:r>
                      <m:r>
                        <a:rPr lang="en-US" i="1">
                          <a:latin typeface="Cambria Math" panose="02040503050406030204" pitchFamily="18" charset="0"/>
                        </a:rPr>
                        <m:t>𝑐𝑖𝑟𝑐𝑢𝑖𝑡𝑠</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02312" y="2350698"/>
                <a:ext cx="8535924" cy="6545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02312" y="3583871"/>
                <a:ext cx="8535924" cy="8850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𝑀𝑎𝑥</m:t>
                      </m:r>
                      <m:r>
                        <a:rPr lang="en-US">
                          <a:latin typeface="Cambria Math" panose="02040503050406030204" pitchFamily="18" charset="0"/>
                        </a:rPr>
                        <m:t> </m:t>
                      </m:r>
                      <m:r>
                        <a:rPr lang="en-US" i="1">
                          <a:latin typeface="Cambria Math" panose="02040503050406030204" pitchFamily="18" charset="0"/>
                        </a:rPr>
                        <m:t>𝑖𝑚𝑏𝑎𝑙𝑎𝑛𝑐𝑒</m:t>
                      </m:r>
                      <m:r>
                        <a:rPr lang="en-US">
                          <a:latin typeface="Cambria Math" panose="02040503050406030204" pitchFamily="18" charset="0"/>
                        </a:rPr>
                        <m:t> </m:t>
                      </m:r>
                      <m:d>
                        <m:dPr>
                          <m:ctrlPr>
                            <a:rPr lang="en-US" i="1">
                              <a:latin typeface="Cambria Math" panose="02040503050406030204" pitchFamily="18" charset="0"/>
                            </a:rPr>
                          </m:ctrlPr>
                        </m:dPr>
                        <m:e>
                          <m:r>
                            <a:rPr lang="en-US">
                              <a:latin typeface="Cambria Math" panose="02040503050406030204" pitchFamily="18" charset="0"/>
                            </a:rPr>
                            <m:t>%</m:t>
                          </m:r>
                        </m:e>
                      </m:d>
                      <m:r>
                        <a:rPr lang="en-US">
                          <a:latin typeface="Cambria Math" panose="02040503050406030204" pitchFamily="18" charset="0"/>
                        </a:rPr>
                        <m:t>=</m:t>
                      </m:r>
                      <m:d>
                        <m:dPr>
                          <m:ctrlPr>
                            <a:rPr lang="en-US" i="1">
                              <a:latin typeface="Cambria Math" panose="02040503050406030204" pitchFamily="18" charset="0"/>
                            </a:rPr>
                          </m:ctrlPr>
                        </m:dPr>
                        <m:e>
                          <m:r>
                            <a:rPr lang="en-US">
                              <a:latin typeface="Cambria Math" panose="02040503050406030204" pitchFamily="18" charset="0"/>
                            </a:rPr>
                            <m:t>1−</m:t>
                          </m:r>
                          <m:r>
                            <a:rPr lang="en-US" i="1">
                              <a:latin typeface="Cambria Math" panose="02040503050406030204" pitchFamily="18" charset="0"/>
                            </a:rPr>
                            <m:t>𝑚𝑎𝑥</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𝑎𝑐𝑡𝑜𝑟</m:t>
                                              </m:r>
                                            </m:e>
                                            <m:sub>
                                              <m:r>
                                                <a:rPr lang="en-US" i="1">
                                                  <a:latin typeface="Cambria Math" panose="02040503050406030204" pitchFamily="18" charset="0"/>
                                                </a:rPr>
                                                <m:t>𝑚</m:t>
                                              </m:r>
                                            </m:sub>
                                          </m:sSub>
                                          <m:r>
                                            <a:rPr lang="en-US">
                                              <a:latin typeface="Cambria Math" panose="02040503050406030204" pitchFamily="18" charset="0"/>
                                            </a:rPr>
                                            <m:t>.</m:t>
                                          </m:r>
                                          <m:r>
                                            <a:rPr lang="en-US" i="1">
                                              <a:latin typeface="Cambria Math" panose="02040503050406030204" pitchFamily="18" charset="0"/>
                                            </a:rPr>
                                            <m:t>𝑁𝑢𝑚𝑁𝑜𝑑𝑒𝑠</m:t>
                                          </m:r>
                                        </m:num>
                                        <m:den>
                                          <m:r>
                                            <a:rPr lang="en-US" i="1">
                                              <a:latin typeface="Cambria Math" panose="02040503050406030204" pitchFamily="18" charset="0"/>
                                            </a:rPr>
                                            <m:t>𝐿𝑎𝑟𝑔𝑒𝑠𝑡</m:t>
                                          </m:r>
                                          <m:r>
                                            <a:rPr lang="en-US">
                                              <a:latin typeface="Cambria Math" panose="02040503050406030204" pitchFamily="18" charset="0"/>
                                            </a:rPr>
                                            <m:t>.</m:t>
                                          </m:r>
                                          <m:r>
                                            <a:rPr lang="en-US" i="1">
                                              <a:latin typeface="Cambria Math" panose="02040503050406030204" pitchFamily="18" charset="0"/>
                                            </a:rPr>
                                            <m:t>𝑁𝑢𝑚𝑁𝑜𝑑𝑒𝑠</m:t>
                                          </m:r>
                                        </m:den>
                                      </m:f>
                                    </m:e>
                                  </m:d>
                                </m:e>
                                <m:sub>
                                  <m:r>
                                    <a:rPr lang="en-US" i="1">
                                      <a:latin typeface="Cambria Math" panose="02040503050406030204" pitchFamily="18" charset="0"/>
                                    </a:rPr>
                                    <m:t>𝑚</m:t>
                                  </m:r>
                                  <m:r>
                                    <a:rPr lang="en-US">
                                      <a:latin typeface="Cambria Math" panose="02040503050406030204" pitchFamily="18" charset="0"/>
                                    </a:rPr>
                                    <m:t>=2</m:t>
                                  </m:r>
                                </m:sub>
                                <m:sup>
                                  <m:r>
                                    <a:rPr lang="en-US" i="1">
                                      <a:latin typeface="Cambria Math" panose="02040503050406030204" pitchFamily="18" charset="0"/>
                                    </a:rPr>
                                    <m:t>𝑁</m:t>
                                  </m:r>
                                </m:sup>
                              </m:sSubSup>
                            </m:e>
                          </m:d>
                        </m:e>
                      </m:d>
                      <m:r>
                        <a:rPr lang="en-US">
                          <a:latin typeface="Cambria Math" panose="02040503050406030204" pitchFamily="18" charset="0"/>
                        </a:rPr>
                        <m:t>100        </m:t>
                      </m:r>
                      <m:r>
                        <a:rPr lang="en-US" i="1">
                          <a:latin typeface="Cambria Math" panose="02040503050406030204" pitchFamily="18" charset="0"/>
                        </a:rPr>
                        <m:t>𝑁</m:t>
                      </m:r>
                      <m:r>
                        <a:rPr lang="en-US">
                          <a:latin typeface="Cambria Math" panose="02040503050406030204" pitchFamily="18" charset="0"/>
                        </a:rPr>
                        <m:t>=# </m:t>
                      </m:r>
                      <m:r>
                        <a:rPr lang="en-US" i="1">
                          <a:latin typeface="Cambria Math" panose="02040503050406030204" pitchFamily="18" charset="0"/>
                        </a:rPr>
                        <m:t>𝑠𝑢𝑏</m:t>
                      </m:r>
                      <m:r>
                        <a:rPr lang="en-US">
                          <a:latin typeface="Cambria Math" panose="02040503050406030204" pitchFamily="18" charset="0"/>
                        </a:rPr>
                        <m:t>−</m:t>
                      </m:r>
                      <m:r>
                        <a:rPr lang="en-US" i="1">
                          <a:latin typeface="Cambria Math" panose="02040503050406030204" pitchFamily="18" charset="0"/>
                        </a:rPr>
                        <m:t>𝑐𝑖𝑟𝑐𝑢𝑖𝑡𝑠</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302312" y="3583871"/>
                <a:ext cx="8535924" cy="88505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02312" y="5047555"/>
                <a:ext cx="8535924" cy="73321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𝑎𝑣𝑔</m:t>
                      </m:r>
                      <m:r>
                        <a:rPr lang="en-US">
                          <a:latin typeface="Cambria Math" panose="02040503050406030204" pitchFamily="18" charset="0"/>
                        </a:rPr>
                        <m:t> </m:t>
                      </m:r>
                      <m:r>
                        <a:rPr lang="en-US" i="1">
                          <a:latin typeface="Cambria Math" panose="02040503050406030204" pitchFamily="18" charset="0"/>
                        </a:rPr>
                        <m:t>𝑖𝑚𝑏𝑎𝑙𝑎𝑛𝑐𝑒</m:t>
                      </m:r>
                      <m:r>
                        <a:rPr lang="en-US">
                          <a:latin typeface="Cambria Math" panose="02040503050406030204" pitchFamily="18" charset="0"/>
                        </a:rPr>
                        <m:t> </m:t>
                      </m:r>
                      <m:d>
                        <m:dPr>
                          <m:ctrlPr>
                            <a:rPr lang="en-US" i="1">
                              <a:latin typeface="Cambria Math" panose="02040503050406030204" pitchFamily="18" charset="0"/>
                            </a:rPr>
                          </m:ctrlPr>
                        </m:dPr>
                        <m:e>
                          <m:r>
                            <a:rPr lang="en-US">
                              <a:latin typeface="Cambria Math" panose="02040503050406030204" pitchFamily="18" charset="0"/>
                            </a:rPr>
                            <m:t>%</m:t>
                          </m:r>
                        </m:e>
                      </m:d>
                      <m:r>
                        <a:rPr lang="en-US">
                          <a:latin typeface="Cambria Math" panose="02040503050406030204" pitchFamily="18" charset="0"/>
                        </a:rPr>
                        <m:t>=</m:t>
                      </m:r>
                      <m:r>
                        <a:rPr lang="en-US" i="1">
                          <a:latin typeface="Cambria Math" panose="02040503050406030204" pitchFamily="18" charset="0"/>
                        </a:rPr>
                        <m:t>𝑚𝑒𝑎𝑛</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1−</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𝑎𝑐𝑡𝑜𝑟</m:t>
                                              </m:r>
                                            </m:e>
                                            <m:sub>
                                              <m:r>
                                                <a:rPr lang="en-US" i="1">
                                                  <a:latin typeface="Cambria Math" panose="02040503050406030204" pitchFamily="18" charset="0"/>
                                                </a:rPr>
                                                <m:t>𝑚</m:t>
                                              </m:r>
                                            </m:sub>
                                          </m:sSub>
                                          <m:r>
                                            <a:rPr lang="en-US">
                                              <a:latin typeface="Cambria Math" panose="02040503050406030204" pitchFamily="18" charset="0"/>
                                            </a:rPr>
                                            <m:t>.</m:t>
                                          </m:r>
                                          <m:r>
                                            <a:rPr lang="en-US" i="1">
                                              <a:latin typeface="Cambria Math" panose="02040503050406030204" pitchFamily="18" charset="0"/>
                                            </a:rPr>
                                            <m:t>𝑁𝑢𝑚𝑁𝑜𝑑𝑒𝑠</m:t>
                                          </m:r>
                                        </m:num>
                                        <m:den>
                                          <m:r>
                                            <a:rPr lang="en-US" i="1">
                                              <a:latin typeface="Cambria Math" panose="02040503050406030204" pitchFamily="18" charset="0"/>
                                            </a:rPr>
                                            <m:t>𝐿𝑎𝑟𝑔𝑒𝑠𝑡</m:t>
                                          </m:r>
                                          <m:r>
                                            <a:rPr lang="en-US">
                                              <a:latin typeface="Cambria Math" panose="02040503050406030204" pitchFamily="18" charset="0"/>
                                            </a:rPr>
                                            <m:t>.</m:t>
                                          </m:r>
                                          <m:r>
                                            <a:rPr lang="en-US" i="1">
                                              <a:latin typeface="Cambria Math" panose="02040503050406030204" pitchFamily="18" charset="0"/>
                                            </a:rPr>
                                            <m:t>𝑁𝑢𝑚𝑁𝑜𝑑𝑒𝑠</m:t>
                                          </m:r>
                                        </m:den>
                                      </m:f>
                                    </m:e>
                                  </m:d>
                                </m:e>
                              </m:d>
                            </m:e>
                            <m:sub>
                              <m:r>
                                <a:rPr lang="en-US" i="1">
                                  <a:latin typeface="Cambria Math" panose="02040503050406030204" pitchFamily="18" charset="0"/>
                                </a:rPr>
                                <m:t>𝑚</m:t>
                              </m:r>
                              <m:r>
                                <a:rPr lang="en-US">
                                  <a:latin typeface="Cambria Math" panose="02040503050406030204" pitchFamily="18" charset="0"/>
                                </a:rPr>
                                <m:t>=2</m:t>
                              </m:r>
                            </m:sub>
                            <m:sup>
                              <m:r>
                                <a:rPr lang="en-US" i="1">
                                  <a:latin typeface="Cambria Math" panose="02040503050406030204" pitchFamily="18" charset="0"/>
                                </a:rPr>
                                <m:t>𝑁</m:t>
                              </m:r>
                            </m:sup>
                          </m:sSubSup>
                        </m:e>
                      </m:d>
                      <m:r>
                        <a:rPr lang="en-US">
                          <a:latin typeface="Cambria Math" panose="02040503050406030204" pitchFamily="18" charset="0"/>
                        </a:rPr>
                        <m:t>100         </m:t>
                      </m:r>
                      <m:r>
                        <a:rPr lang="en-US" i="1">
                          <a:latin typeface="Cambria Math" panose="02040503050406030204" pitchFamily="18" charset="0"/>
                        </a:rPr>
                        <m:t>𝑁</m:t>
                      </m:r>
                      <m:r>
                        <a:rPr lang="en-US">
                          <a:latin typeface="Cambria Math" panose="02040503050406030204" pitchFamily="18" charset="0"/>
                        </a:rPr>
                        <m:t>=# </m:t>
                      </m:r>
                      <m:r>
                        <a:rPr lang="en-US" i="1">
                          <a:latin typeface="Cambria Math" panose="02040503050406030204" pitchFamily="18" charset="0"/>
                        </a:rPr>
                        <m:t>𝑠𝑢𝑏</m:t>
                      </m:r>
                      <m:r>
                        <a:rPr lang="en-US">
                          <a:latin typeface="Cambria Math" panose="02040503050406030204" pitchFamily="18" charset="0"/>
                        </a:rPr>
                        <m:t>−</m:t>
                      </m:r>
                      <m:r>
                        <a:rPr lang="en-US" i="1">
                          <a:latin typeface="Cambria Math" panose="02040503050406030204" pitchFamily="18" charset="0"/>
                        </a:rPr>
                        <m:t>𝑐𝑖𝑟𝑐𝑢𝑖𝑡𝑠</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02312" y="5047555"/>
                <a:ext cx="8535924" cy="73321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9791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CO" sz="1200"/>
          </a:p>
        </p:txBody>
      </p:sp>
      <p:sp>
        <p:nvSpPr>
          <p:cNvPr id="21" name="3 Subtítulo"/>
          <p:cNvSpPr txBox="1">
            <a:spLocks/>
          </p:cNvSpPr>
          <p:nvPr/>
        </p:nvSpPr>
        <p:spPr bwMode="auto">
          <a:xfrm>
            <a:off x="2792010" y="1928213"/>
            <a:ext cx="3559981" cy="32403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sz="1500" dirty="0"/>
          </a:p>
        </p:txBody>
      </p:sp>
      <p:sp>
        <p:nvSpPr>
          <p:cNvPr id="10" name="Title 1">
            <a:extLst/>
          </p:cNvPr>
          <p:cNvSpPr>
            <a:spLocks noGrp="1"/>
          </p:cNvSpPr>
          <p:nvPr>
            <p:ph type="title"/>
          </p:nvPr>
        </p:nvSpPr>
        <p:spPr>
          <a:xfrm>
            <a:off x="457200" y="548640"/>
            <a:ext cx="8572500" cy="548640"/>
          </a:xfrm>
        </p:spPr>
        <p:txBody>
          <a:bodyPr/>
          <a:lstStyle/>
          <a:p>
            <a:r>
              <a:rPr lang="en-US" dirty="0"/>
              <a:t>Simplified A-Diakoptics (New)</a:t>
            </a:r>
          </a:p>
        </p:txBody>
      </p:sp>
      <p:sp>
        <p:nvSpPr>
          <p:cNvPr id="11"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model complexity”</a:t>
            </a:r>
            <a:endParaRPr lang="en-US" altLang="en-US" sz="2400" kern="0" dirty="0"/>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2750575" y="2252250"/>
            <a:ext cx="6203410" cy="3265969"/>
          </a:xfrm>
          <a:prstGeom prst="rect">
            <a:avLst/>
          </a:prstGeom>
          <a:noFill/>
          <a:ln>
            <a:noFill/>
          </a:ln>
        </p:spPr>
      </p:pic>
      <p:sp>
        <p:nvSpPr>
          <p:cNvPr id="2" name="TextBox 1"/>
          <p:cNvSpPr txBox="1"/>
          <p:nvPr/>
        </p:nvSpPr>
        <p:spPr>
          <a:xfrm>
            <a:off x="205740" y="2441412"/>
            <a:ext cx="2380390" cy="2931572"/>
          </a:xfrm>
          <a:prstGeom prst="rect">
            <a:avLst/>
          </a:prstGeom>
          <a:noFill/>
        </p:spPr>
        <p:txBody>
          <a:bodyPr wrap="square" rtlCol="0">
            <a:spAutoFit/>
          </a:bodyPr>
          <a:lstStyle/>
          <a:p>
            <a:pPr algn="l"/>
            <a:r>
              <a:rPr lang="en-US" sz="900" dirty="0">
                <a:latin typeface="Courier New" panose="02070309020205020404" pitchFamily="49" charset="0"/>
                <a:cs typeface="Courier New" panose="02070309020205020404" pitchFamily="49" charset="0"/>
              </a:rPr>
              <a:t>Circuit reduction    (%): 68.52</a:t>
            </a:r>
          </a:p>
          <a:p>
            <a:pPr algn="l"/>
            <a:r>
              <a:rPr lang="en-US" sz="900" dirty="0">
                <a:latin typeface="Courier New" panose="02070309020205020404" pitchFamily="49" charset="0"/>
                <a:cs typeface="Courier New" panose="02070309020205020404" pitchFamily="49" charset="0"/>
              </a:rPr>
              <a:t>Max imbalance        (%): 42.33</a:t>
            </a:r>
          </a:p>
          <a:p>
            <a:pPr algn="l"/>
            <a:r>
              <a:rPr lang="en-US" sz="900" dirty="0">
                <a:latin typeface="Courier New" panose="02070309020205020404" pitchFamily="49" charset="0"/>
                <a:cs typeface="Courier New" panose="02070309020205020404" pitchFamily="49" charset="0"/>
              </a:rPr>
              <a:t>Average imbalance    (%): 20.52</a:t>
            </a:r>
          </a:p>
          <a:p>
            <a:pPr algn="l"/>
            <a:r>
              <a:rPr lang="en-US" sz="900" dirty="0">
                <a:latin typeface="Courier New" panose="02070309020205020404" pitchFamily="49" charset="0"/>
                <a:cs typeface="Courier New" panose="02070309020205020404" pitchFamily="49" charset="0"/>
              </a:rPr>
              <a:t> </a:t>
            </a:r>
          </a:p>
          <a:p>
            <a:pPr algn="l"/>
            <a:endParaRPr lang="en-US" sz="900" dirty="0">
              <a:latin typeface="Courier New" panose="02070309020205020404" pitchFamily="49" charset="0"/>
              <a:cs typeface="Courier New" panose="02070309020205020404" pitchFamily="49" charset="0"/>
            </a:endParaRPr>
          </a:p>
          <a:p>
            <a:pPr algn="l"/>
            <a:r>
              <a:rPr lang="en-US" sz="900" dirty="0">
                <a:latin typeface="Courier New" panose="02070309020205020404" pitchFamily="49" charset="0"/>
                <a:cs typeface="Courier New" panose="02070309020205020404" pitchFamily="49" charset="0"/>
              </a:rPr>
              <a:t>Circuit reduction    (%): 46.34</a:t>
            </a:r>
          </a:p>
          <a:p>
            <a:pPr algn="l"/>
            <a:r>
              <a:rPr lang="en-US" sz="900" dirty="0">
                <a:latin typeface="Courier New" panose="02070309020205020404" pitchFamily="49" charset="0"/>
                <a:cs typeface="Courier New" panose="02070309020205020404" pitchFamily="49" charset="0"/>
              </a:rPr>
              <a:t>Max imbalance        (%): 13.64</a:t>
            </a:r>
          </a:p>
          <a:p>
            <a:pPr algn="l"/>
            <a:r>
              <a:rPr lang="en-US" sz="900" dirty="0">
                <a:latin typeface="Courier New" panose="02070309020205020404" pitchFamily="49" charset="0"/>
                <a:cs typeface="Courier New" panose="02070309020205020404" pitchFamily="49" charset="0"/>
              </a:rPr>
              <a:t>Average imbalance    (%): 6.818</a:t>
            </a:r>
          </a:p>
          <a:p>
            <a:pPr algn="l"/>
            <a:r>
              <a:rPr lang="en-US" sz="900" dirty="0">
                <a:latin typeface="Courier New" panose="02070309020205020404" pitchFamily="49" charset="0"/>
                <a:cs typeface="Courier New" panose="02070309020205020404" pitchFamily="49" charset="0"/>
              </a:rPr>
              <a:t> </a:t>
            </a:r>
          </a:p>
          <a:p>
            <a:pPr algn="l"/>
            <a:r>
              <a:rPr lang="en-US" sz="900" dirty="0">
                <a:latin typeface="Courier New" panose="02070309020205020404" pitchFamily="49" charset="0"/>
                <a:cs typeface="Courier New" panose="02070309020205020404" pitchFamily="49" charset="0"/>
              </a:rPr>
              <a:t> </a:t>
            </a:r>
          </a:p>
          <a:p>
            <a:pPr algn="l"/>
            <a:r>
              <a:rPr lang="en-US" sz="900" dirty="0">
                <a:latin typeface="Courier New" panose="02070309020205020404" pitchFamily="49" charset="0"/>
                <a:cs typeface="Courier New" panose="02070309020205020404" pitchFamily="49" charset="0"/>
              </a:rPr>
              <a:t>Circuit reduction    (%): 60.95</a:t>
            </a:r>
          </a:p>
          <a:p>
            <a:pPr algn="l"/>
            <a:r>
              <a:rPr lang="en-US" sz="900" dirty="0">
                <a:latin typeface="Courier New" panose="02070309020205020404" pitchFamily="49" charset="0"/>
                <a:cs typeface="Courier New" panose="02070309020205020404" pitchFamily="49" charset="0"/>
              </a:rPr>
              <a:t>Max imbalance        (%): 94.04</a:t>
            </a:r>
          </a:p>
          <a:p>
            <a:pPr algn="l"/>
            <a:r>
              <a:rPr lang="en-US" sz="900" dirty="0">
                <a:latin typeface="Courier New" panose="02070309020205020404" pitchFamily="49" charset="0"/>
                <a:cs typeface="Courier New" panose="02070309020205020404" pitchFamily="49" charset="0"/>
              </a:rPr>
              <a:t>Average imbalance    (%): 48.67</a:t>
            </a:r>
          </a:p>
          <a:p>
            <a:pPr algn="l"/>
            <a:endParaRPr lang="en-US" sz="900" dirty="0">
              <a:solidFill>
                <a:schemeClr val="tx1">
                  <a:lumMod val="75000"/>
                  <a:lumOff val="2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243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CO" sz="1200"/>
          </a:p>
        </p:txBody>
      </p:sp>
      <p:sp>
        <p:nvSpPr>
          <p:cNvPr id="21" name="3 Subtítulo"/>
          <p:cNvSpPr txBox="1">
            <a:spLocks/>
          </p:cNvSpPr>
          <p:nvPr/>
        </p:nvSpPr>
        <p:spPr bwMode="auto">
          <a:xfrm>
            <a:off x="2792010" y="1928213"/>
            <a:ext cx="3559981" cy="32403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sz="1500" dirty="0"/>
          </a:p>
        </p:txBody>
      </p:sp>
      <p:sp>
        <p:nvSpPr>
          <p:cNvPr id="10" name="Title 1">
            <a:extLst/>
          </p:cNvPr>
          <p:cNvSpPr>
            <a:spLocks noGrp="1"/>
          </p:cNvSpPr>
          <p:nvPr>
            <p:ph type="title"/>
          </p:nvPr>
        </p:nvSpPr>
        <p:spPr>
          <a:xfrm>
            <a:off x="457200" y="548640"/>
            <a:ext cx="8572500" cy="548640"/>
          </a:xfrm>
        </p:spPr>
        <p:txBody>
          <a:bodyPr/>
          <a:lstStyle/>
          <a:p>
            <a:r>
              <a:rPr lang="en-US" dirty="0"/>
              <a:t>Simplified A-Diakoptics (New)</a:t>
            </a:r>
          </a:p>
        </p:txBody>
      </p:sp>
      <p:sp>
        <p:nvSpPr>
          <p:cNvPr id="11"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model complexity”</a:t>
            </a:r>
            <a:endParaRPr lang="en-US" altLang="en-US" sz="2400" kern="0" dirty="0"/>
          </a:p>
        </p:txBody>
      </p:sp>
      <p:graphicFrame>
        <p:nvGraphicFramePr>
          <p:cNvPr id="8" name="Chart 7"/>
          <p:cNvGraphicFramePr/>
          <p:nvPr>
            <p:extLst/>
          </p:nvPr>
        </p:nvGraphicFramePr>
        <p:xfrm>
          <a:off x="274320" y="2090231"/>
          <a:ext cx="3074670" cy="1794510"/>
        </p:xfrm>
        <a:graphic>
          <a:graphicData uri="http://schemas.openxmlformats.org/drawingml/2006/chart">
            <c:chart xmlns:c="http://schemas.openxmlformats.org/drawingml/2006/chart" xmlns:r="http://schemas.openxmlformats.org/officeDocument/2006/relationships" r:id="rId3"/>
          </a:graphicData>
        </a:graphic>
      </p:graphicFrame>
      <p:pic>
        <p:nvPicPr>
          <p:cNvPr id="12" name="Picture 11"/>
          <p:cNvPicPr/>
          <p:nvPr/>
        </p:nvPicPr>
        <p:blipFill>
          <a:blip r:embed="rId4"/>
          <a:stretch>
            <a:fillRect/>
          </a:stretch>
        </p:blipFill>
        <p:spPr>
          <a:xfrm>
            <a:off x="2912806" y="3357102"/>
            <a:ext cx="5781461" cy="1952003"/>
          </a:xfrm>
          <a:prstGeom prst="rect">
            <a:avLst/>
          </a:prstGeom>
        </p:spPr>
      </p:pic>
    </p:spTree>
    <p:extLst>
      <p:ext uri="{BB962C8B-B14F-4D97-AF65-F5344CB8AC3E}">
        <p14:creationId xmlns:p14="http://schemas.microsoft.com/office/powerpoint/2010/main" val="377207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CO" sz="1200"/>
          </a:p>
        </p:txBody>
      </p:sp>
      <p:sp>
        <p:nvSpPr>
          <p:cNvPr id="21" name="3 Subtítulo"/>
          <p:cNvSpPr txBox="1">
            <a:spLocks/>
          </p:cNvSpPr>
          <p:nvPr/>
        </p:nvSpPr>
        <p:spPr bwMode="auto">
          <a:xfrm>
            <a:off x="2792010" y="1928213"/>
            <a:ext cx="3559981" cy="32403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sz="1500" dirty="0"/>
          </a:p>
        </p:txBody>
      </p:sp>
      <p:sp>
        <p:nvSpPr>
          <p:cNvPr id="10" name="Title 1">
            <a:extLst/>
          </p:cNvPr>
          <p:cNvSpPr>
            <a:spLocks noGrp="1"/>
          </p:cNvSpPr>
          <p:nvPr>
            <p:ph type="title"/>
          </p:nvPr>
        </p:nvSpPr>
        <p:spPr>
          <a:xfrm>
            <a:off x="457200" y="548640"/>
            <a:ext cx="8572500" cy="548640"/>
          </a:xfrm>
        </p:spPr>
        <p:txBody>
          <a:bodyPr/>
          <a:lstStyle/>
          <a:p>
            <a:r>
              <a:rPr lang="en-US" dirty="0"/>
              <a:t>Simplified A-Diakoptics (New)</a:t>
            </a:r>
          </a:p>
        </p:txBody>
      </p:sp>
      <p:sp>
        <p:nvSpPr>
          <p:cNvPr id="11" name="Rectangle 3">
            <a:extLst/>
          </p:cNvPr>
          <p:cNvSpPr txBox="1">
            <a:spLocks noChangeArrowheads="1"/>
          </p:cNvSpPr>
          <p:nvPr/>
        </p:nvSpPr>
        <p:spPr bwMode="auto">
          <a:xfrm>
            <a:off x="205740" y="1307592"/>
            <a:ext cx="8729069" cy="631226"/>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computational burden is on the model complexity”</a:t>
            </a:r>
            <a:endParaRPr lang="en-US" altLang="en-US" sz="2400" kern="0" dirty="0"/>
          </a:p>
        </p:txBody>
      </p:sp>
      <p:graphicFrame>
        <p:nvGraphicFramePr>
          <p:cNvPr id="9" name="Chart 8"/>
          <p:cNvGraphicFramePr/>
          <p:nvPr>
            <p:extLst/>
          </p:nvPr>
        </p:nvGraphicFramePr>
        <p:xfrm>
          <a:off x="274320" y="2091690"/>
          <a:ext cx="3072384" cy="1796796"/>
        </p:xfrm>
        <a:graphic>
          <a:graphicData uri="http://schemas.openxmlformats.org/drawingml/2006/chart">
            <c:chart xmlns:c="http://schemas.openxmlformats.org/drawingml/2006/chart" xmlns:r="http://schemas.openxmlformats.org/officeDocument/2006/relationships" r:id="rId3"/>
          </a:graphicData>
        </a:graphic>
      </p:graphicFrame>
      <p:pic>
        <p:nvPicPr>
          <p:cNvPr id="13" name="Picture 12"/>
          <p:cNvPicPr/>
          <p:nvPr/>
        </p:nvPicPr>
        <p:blipFill>
          <a:blip r:embed="rId4"/>
          <a:stretch>
            <a:fillRect/>
          </a:stretch>
        </p:blipFill>
        <p:spPr>
          <a:xfrm>
            <a:off x="2914650" y="3360420"/>
            <a:ext cx="5781294" cy="1954530"/>
          </a:xfrm>
          <a:prstGeom prst="rect">
            <a:avLst/>
          </a:prstGeom>
        </p:spPr>
      </p:pic>
    </p:spTree>
    <p:extLst>
      <p:ext uri="{BB962C8B-B14F-4D97-AF65-F5344CB8AC3E}">
        <p14:creationId xmlns:p14="http://schemas.microsoft.com/office/powerpoint/2010/main" val="318585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sz="quarter"/>
          </p:nvPr>
        </p:nvSpPr>
        <p:spPr/>
        <p:txBody>
          <a:bodyPr/>
          <a:lstStyle/>
          <a:p>
            <a:r>
              <a:rPr lang="en-US" dirty="0"/>
              <a:t>New features for planning</a:t>
            </a:r>
          </a:p>
        </p:txBody>
      </p:sp>
      <p:sp>
        <p:nvSpPr>
          <p:cNvPr id="4" name="Slide Number Placeholder 3"/>
          <p:cNvSpPr>
            <a:spLocks noGrp="1"/>
          </p:cNvSpPr>
          <p:nvPr>
            <p:ph type="sldNum" sz="quarter" idx="12"/>
          </p:nvPr>
        </p:nvSpPr>
        <p:spPr/>
        <p:txBody>
          <a:bodyPr/>
          <a:lstStyle/>
          <a:p>
            <a:pPr>
              <a:defRPr/>
            </a:pPr>
            <a:fld id="{DBC7085F-A741-48DB-A9ED-0DAD3944AAF1}" type="slidenum">
              <a:rPr lang="en-US" smtClean="0"/>
              <a:pPr>
                <a:defRPr/>
              </a:pPr>
              <a:t>38</a:t>
            </a:fld>
            <a:endParaRPr lang="en-US" dirty="0"/>
          </a:p>
        </p:txBody>
      </p:sp>
    </p:spTree>
    <p:extLst>
      <p:ext uri="{BB962C8B-B14F-4D97-AF65-F5344CB8AC3E}">
        <p14:creationId xmlns:p14="http://schemas.microsoft.com/office/powerpoint/2010/main" val="5296878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CO" sz="1200"/>
          </a:p>
        </p:txBody>
      </p:sp>
      <p:sp>
        <p:nvSpPr>
          <p:cNvPr id="21" name="3 Subtítulo"/>
          <p:cNvSpPr txBox="1">
            <a:spLocks/>
          </p:cNvSpPr>
          <p:nvPr/>
        </p:nvSpPr>
        <p:spPr bwMode="auto">
          <a:xfrm>
            <a:off x="2792010" y="1928213"/>
            <a:ext cx="3559981" cy="32403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sz="1500" dirty="0"/>
          </a:p>
        </p:txBody>
      </p:sp>
      <p:sp>
        <p:nvSpPr>
          <p:cNvPr id="10" name="Title 1">
            <a:extLst/>
          </p:cNvPr>
          <p:cNvSpPr>
            <a:spLocks noGrp="1"/>
          </p:cNvSpPr>
          <p:nvPr>
            <p:ph type="title"/>
          </p:nvPr>
        </p:nvSpPr>
        <p:spPr>
          <a:xfrm>
            <a:off x="457200" y="548640"/>
            <a:ext cx="8572500" cy="548640"/>
          </a:xfrm>
        </p:spPr>
        <p:txBody>
          <a:bodyPr/>
          <a:lstStyle/>
          <a:p>
            <a:r>
              <a:rPr lang="en-US" dirty="0"/>
              <a:t>Seasonal ratings</a:t>
            </a:r>
          </a:p>
        </p:txBody>
      </p:sp>
      <p:sp>
        <p:nvSpPr>
          <p:cNvPr id="11" name="Rectangle 3">
            <a:extLst/>
          </p:cNvPr>
          <p:cNvSpPr txBox="1">
            <a:spLocks noChangeArrowheads="1"/>
          </p:cNvSpPr>
          <p:nvPr/>
        </p:nvSpPr>
        <p:spPr bwMode="auto">
          <a:xfrm>
            <a:off x="205740" y="1307591"/>
            <a:ext cx="8729069" cy="5162219"/>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Setting up the ratings</a:t>
            </a:r>
          </a:p>
          <a:p>
            <a:pPr marL="233363" indent="0">
              <a:buNone/>
            </a:pPr>
            <a:r>
              <a:rPr lang="en-US" sz="1600" dirty="0"/>
              <a:t>The new properties added to </a:t>
            </a:r>
            <a:r>
              <a:rPr lang="en-US" sz="1600" dirty="0" err="1"/>
              <a:t>PDElements</a:t>
            </a:r>
            <a:r>
              <a:rPr lang="en-US" sz="1600" dirty="0"/>
              <a:t> are </a:t>
            </a:r>
            <a:r>
              <a:rPr lang="en-US" sz="1600" i="1" dirty="0"/>
              <a:t>Seasons</a:t>
            </a:r>
            <a:r>
              <a:rPr lang="en-US" sz="1600" dirty="0"/>
              <a:t> and </a:t>
            </a:r>
            <a:r>
              <a:rPr lang="en-US" sz="1600" i="1" dirty="0"/>
              <a:t>Ratings</a:t>
            </a:r>
            <a:r>
              <a:rPr lang="en-US" sz="1600" dirty="0"/>
              <a:t>. </a:t>
            </a:r>
            <a:r>
              <a:rPr lang="en-US" sz="1600" i="1" dirty="0"/>
              <a:t>Seasons</a:t>
            </a:r>
            <a:r>
              <a:rPr lang="en-US" sz="1600" dirty="0"/>
              <a:t> refers to the number of ratings that the </a:t>
            </a:r>
            <a:r>
              <a:rPr lang="en-US" sz="1600" dirty="0" err="1"/>
              <a:t>PDElement</a:t>
            </a:r>
            <a:r>
              <a:rPr lang="en-US" sz="1600" dirty="0"/>
              <a:t> will have and </a:t>
            </a:r>
            <a:r>
              <a:rPr lang="en-US" sz="1600" i="1" dirty="0"/>
              <a:t>Ratings</a:t>
            </a:r>
            <a:r>
              <a:rPr lang="en-US" sz="1600" dirty="0"/>
              <a:t> refers to a numerical array for the rating values for the different </a:t>
            </a:r>
            <a:r>
              <a:rPr lang="en-US" sz="1600" i="1" dirty="0"/>
              <a:t>Seasons</a:t>
            </a:r>
            <a:r>
              <a:rPr lang="en-US" sz="1600" dirty="0"/>
              <a:t>. Both values (</a:t>
            </a:r>
            <a:r>
              <a:rPr lang="en-US" sz="1600" i="1" dirty="0"/>
              <a:t>Seasons</a:t>
            </a:r>
            <a:r>
              <a:rPr lang="en-US" sz="1600" dirty="0"/>
              <a:t> and </a:t>
            </a:r>
            <a:r>
              <a:rPr lang="en-US" sz="1600" i="1" dirty="0"/>
              <a:t>Ratings</a:t>
            </a:r>
            <a:r>
              <a:rPr lang="en-US" sz="1600" dirty="0"/>
              <a:t>) need to agree, otherwise the simulation will just take the default value for the rating when needed (the same as </a:t>
            </a:r>
            <a:r>
              <a:rPr lang="en-US" sz="1600" i="1" dirty="0" err="1"/>
              <a:t>NormAmps</a:t>
            </a:r>
            <a:r>
              <a:rPr lang="en-US" sz="1600" dirty="0"/>
              <a:t>). The new properties added apply for the following OpenDSS objects:</a:t>
            </a:r>
          </a:p>
          <a:p>
            <a:pPr marL="233363" indent="0">
              <a:buNone/>
            </a:pPr>
            <a:endParaRPr lang="en-US" sz="1600" dirty="0"/>
          </a:p>
          <a:p>
            <a:pPr marL="233363" lvl="0" indent="0">
              <a:buNone/>
            </a:pPr>
            <a:r>
              <a:rPr lang="en-US" sz="1600" dirty="0"/>
              <a:t>Line</a:t>
            </a:r>
          </a:p>
          <a:p>
            <a:pPr marL="233363" lvl="0" indent="0">
              <a:buNone/>
            </a:pPr>
            <a:r>
              <a:rPr lang="en-US" sz="1600" dirty="0" err="1"/>
              <a:t>LineCode</a:t>
            </a:r>
            <a:endParaRPr lang="en-US" sz="1600" dirty="0"/>
          </a:p>
          <a:p>
            <a:pPr marL="233363" lvl="0" indent="0">
              <a:buNone/>
            </a:pPr>
            <a:r>
              <a:rPr lang="en-US" sz="1600" dirty="0" err="1"/>
              <a:t>WireData</a:t>
            </a:r>
            <a:endParaRPr lang="en-US" sz="1600" dirty="0"/>
          </a:p>
          <a:p>
            <a:pPr marL="233363" lvl="0" indent="0">
              <a:buNone/>
            </a:pPr>
            <a:r>
              <a:rPr lang="en-US" sz="1600" dirty="0" err="1"/>
              <a:t>LineGeometry</a:t>
            </a:r>
            <a:endParaRPr lang="en-US" sz="1600" dirty="0"/>
          </a:p>
          <a:p>
            <a:pPr marL="233363" lvl="0" indent="0">
              <a:buNone/>
            </a:pPr>
            <a:r>
              <a:rPr lang="en-US" sz="1600" dirty="0" err="1"/>
              <a:t>CNData</a:t>
            </a:r>
            <a:endParaRPr lang="en-US" sz="1600" dirty="0"/>
          </a:p>
          <a:p>
            <a:pPr marL="233363" lvl="0" indent="0">
              <a:buNone/>
            </a:pPr>
            <a:r>
              <a:rPr lang="en-US" sz="1600" dirty="0" err="1"/>
              <a:t>TSData</a:t>
            </a:r>
            <a:endParaRPr lang="en-US" sz="1600" dirty="0"/>
          </a:p>
          <a:p>
            <a:pPr marL="233363" lvl="0" indent="0">
              <a:buNone/>
            </a:pPr>
            <a:endParaRPr lang="en-US" sz="1600" dirty="0"/>
          </a:p>
          <a:p>
            <a:pPr marL="233363" indent="0">
              <a:buNone/>
            </a:pPr>
            <a:r>
              <a:rPr lang="en-US" sz="1600" dirty="0"/>
              <a:t>If not defined, </a:t>
            </a:r>
            <a:r>
              <a:rPr lang="en-US" sz="1600" i="1" dirty="0"/>
              <a:t>Seasons</a:t>
            </a:r>
            <a:r>
              <a:rPr lang="en-US" sz="1600" dirty="0"/>
              <a:t> will be set to one and </a:t>
            </a:r>
            <a:r>
              <a:rPr lang="en-US" sz="1600" i="1" dirty="0"/>
              <a:t>Ratings</a:t>
            </a:r>
            <a:r>
              <a:rPr lang="en-US" sz="1600" dirty="0"/>
              <a:t> will be set to a numerical array of one element containing the </a:t>
            </a:r>
            <a:r>
              <a:rPr lang="en-US" sz="1600" i="1" dirty="0" err="1"/>
              <a:t>NormAmps</a:t>
            </a:r>
            <a:r>
              <a:rPr lang="en-US" sz="1600" dirty="0"/>
              <a:t> value. </a:t>
            </a:r>
            <a:endParaRPr lang="en-US" altLang="en-US" sz="1800" kern="0" dirty="0"/>
          </a:p>
        </p:txBody>
      </p:sp>
    </p:spTree>
    <p:extLst>
      <p:ext uri="{BB962C8B-B14F-4D97-AF65-F5344CB8AC3E}">
        <p14:creationId xmlns:p14="http://schemas.microsoft.com/office/powerpoint/2010/main" val="392291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3389" y="1905000"/>
            <a:ext cx="6690871" cy="4114800"/>
          </a:xfrm>
          <a:prstGeom prst="rect">
            <a:avLst/>
          </a:prstGeom>
        </p:spPr>
      </p:pic>
      <p:sp>
        <p:nvSpPr>
          <p:cNvPr id="8"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spTree>
    <p:extLst>
      <p:ext uri="{BB962C8B-B14F-4D97-AF65-F5344CB8AC3E}">
        <p14:creationId xmlns:p14="http://schemas.microsoft.com/office/powerpoint/2010/main" val="525000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CO" sz="1200"/>
          </a:p>
        </p:txBody>
      </p:sp>
      <p:sp>
        <p:nvSpPr>
          <p:cNvPr id="21" name="3 Subtítulo"/>
          <p:cNvSpPr txBox="1">
            <a:spLocks/>
          </p:cNvSpPr>
          <p:nvPr/>
        </p:nvSpPr>
        <p:spPr bwMode="auto">
          <a:xfrm>
            <a:off x="2792010" y="1928213"/>
            <a:ext cx="3559981" cy="32403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sz="1500" dirty="0"/>
          </a:p>
        </p:txBody>
      </p:sp>
      <p:sp>
        <p:nvSpPr>
          <p:cNvPr id="10" name="Title 1">
            <a:extLst/>
          </p:cNvPr>
          <p:cNvSpPr>
            <a:spLocks noGrp="1"/>
          </p:cNvSpPr>
          <p:nvPr>
            <p:ph type="title"/>
          </p:nvPr>
        </p:nvSpPr>
        <p:spPr>
          <a:xfrm>
            <a:off x="457200" y="548640"/>
            <a:ext cx="8572500" cy="548640"/>
          </a:xfrm>
        </p:spPr>
        <p:txBody>
          <a:bodyPr/>
          <a:lstStyle/>
          <a:p>
            <a:r>
              <a:rPr lang="en-US" dirty="0"/>
              <a:t>Seasonal ratings</a:t>
            </a:r>
          </a:p>
        </p:txBody>
      </p:sp>
      <p:sp>
        <p:nvSpPr>
          <p:cNvPr id="11" name="Rectangle 3">
            <a:extLst/>
          </p:cNvPr>
          <p:cNvSpPr txBox="1">
            <a:spLocks noChangeArrowheads="1"/>
          </p:cNvSpPr>
          <p:nvPr/>
        </p:nvSpPr>
        <p:spPr bwMode="auto">
          <a:xfrm>
            <a:off x="205740" y="1307592"/>
            <a:ext cx="8729069" cy="2258370"/>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Setting up the ratings</a:t>
            </a:r>
          </a:p>
          <a:p>
            <a:pPr marL="233363" indent="0">
              <a:buNone/>
            </a:pPr>
            <a:r>
              <a:rPr lang="en-US" sz="1600" dirty="0"/>
              <a:t>For example, consider a case where there are two seasons (seasons zero and one), the two seasons will be introduced into a </a:t>
            </a:r>
            <a:r>
              <a:rPr lang="en-US" sz="1600" dirty="0" err="1"/>
              <a:t>LineGeometry</a:t>
            </a:r>
            <a:r>
              <a:rPr lang="en-US" sz="1600" dirty="0"/>
              <a:t> as follows:</a:t>
            </a:r>
          </a:p>
          <a:p>
            <a:pPr marL="233363" indent="0">
              <a:buNone/>
            </a:pPr>
            <a:endParaRPr lang="en-US" sz="1600" dirty="0"/>
          </a:p>
          <a:p>
            <a:pPr marL="233363" indent="0">
              <a:buNone/>
            </a:pPr>
            <a:r>
              <a:rPr lang="en-US" sz="1200" dirty="0">
                <a:latin typeface="Courier New" panose="02070309020205020404" pitchFamily="49" charset="0"/>
                <a:cs typeface="Courier New" panose="02070309020205020404" pitchFamily="49" charset="0"/>
              </a:rPr>
              <a:t>New "LineGeometry.556-4/0n" </a:t>
            </a:r>
            <a:r>
              <a:rPr lang="en-US" sz="1200" dirty="0" err="1">
                <a:latin typeface="Courier New" panose="02070309020205020404" pitchFamily="49" charset="0"/>
                <a:cs typeface="Courier New" panose="02070309020205020404" pitchFamily="49" charset="0"/>
              </a:rPr>
              <a:t>nphases</a:t>
            </a:r>
            <a:r>
              <a:rPr lang="en-US" sz="1200" dirty="0">
                <a:latin typeface="Courier New" panose="02070309020205020404" pitchFamily="49" charset="0"/>
                <a:cs typeface="Courier New" panose="02070309020205020404" pitchFamily="49" charset="0"/>
              </a:rPr>
              <a:t>=3 </a:t>
            </a:r>
            <a:r>
              <a:rPr lang="en-US" sz="1200" dirty="0" err="1">
                <a:latin typeface="Courier New" panose="02070309020205020404" pitchFamily="49" charset="0"/>
                <a:cs typeface="Courier New" panose="02070309020205020404" pitchFamily="49" charset="0"/>
              </a:rPr>
              <a:t>nconds</a:t>
            </a:r>
            <a:r>
              <a:rPr lang="en-US" sz="1200" dirty="0">
                <a:latin typeface="Courier New" panose="02070309020205020404" pitchFamily="49" charset="0"/>
                <a:cs typeface="Courier New" panose="02070309020205020404" pitchFamily="49" charset="0"/>
              </a:rPr>
              <a:t>=4 Cond=1 wire=ACSR556 X=-1.243584 h=10.3632 units=m Cond=2 wire=ACSR556 X=0 h=10.52194 units=m Cond=3 wire=ACSR556 X=1.014984 h=10.3632 units=m Cond=4 wire=ACSR4 X=0 h=9.09319 units=m Reduce=Yes Seasons=2 Ratings=[658 924]</a:t>
            </a:r>
          </a:p>
          <a:p>
            <a:pPr marL="233363" indent="0">
              <a:buNone/>
            </a:pPr>
            <a:endParaRPr lang="en-US" sz="1600" dirty="0"/>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flipV="1">
              <a:off x="6870655" y="3116256"/>
              <a:ext cx="806855" cy="45719"/>
            </p14:xfrm>
          </p:contentPart>
        </mc:Choice>
        <mc:Fallback>
          <p:pic>
            <p:nvPicPr>
              <p:cNvPr id="2" name="Ink 1"/>
              <p:cNvPicPr/>
              <p:nvPr/>
            </p:nvPicPr>
            <p:blipFill>
              <a:blip r:embed="rId4"/>
              <a:stretch>
                <a:fillRect/>
              </a:stretch>
            </p:blipFill>
            <p:spPr>
              <a:xfrm flipV="1">
                <a:off x="6822791" y="3020889"/>
                <a:ext cx="902584" cy="236453"/>
              </a:xfrm>
              <a:prstGeom prst="rect">
                <a:avLst/>
              </a:prstGeom>
            </p:spPr>
          </p:pic>
        </mc:Fallback>
      </mc:AlternateContent>
      <p:sp>
        <p:nvSpPr>
          <p:cNvPr id="8" name="Rectangle 3">
            <a:extLst/>
          </p:cNvPr>
          <p:cNvSpPr txBox="1">
            <a:spLocks noChangeArrowheads="1"/>
          </p:cNvSpPr>
          <p:nvPr/>
        </p:nvSpPr>
        <p:spPr bwMode="auto">
          <a:xfrm>
            <a:off x="205740" y="3685738"/>
            <a:ext cx="8729069" cy="2375887"/>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season signal</a:t>
            </a:r>
          </a:p>
          <a:p>
            <a:pPr marL="233363" indent="0">
              <a:buNone/>
            </a:pPr>
            <a:r>
              <a:rPr lang="en-US" sz="1600" dirty="0"/>
              <a:t>the index value of the rating defines the season. The season number across the simulation is defined using an </a:t>
            </a:r>
            <a:r>
              <a:rPr lang="en-US" sz="1600" dirty="0" err="1"/>
              <a:t>XYCurve</a:t>
            </a:r>
            <a:r>
              <a:rPr lang="en-US" sz="1600" dirty="0"/>
              <a:t> object. The </a:t>
            </a:r>
            <a:r>
              <a:rPr lang="en-US" sz="1600" dirty="0" err="1"/>
              <a:t>XYCurve</a:t>
            </a:r>
            <a:r>
              <a:rPr lang="en-US" sz="1600" dirty="0"/>
              <a:t> is expected to describe the edges of a curve that changes its value in time. The X axis represents time and the Y axis represents the season. </a:t>
            </a:r>
          </a:p>
          <a:p>
            <a:pPr marL="233363" indent="0">
              <a:buNone/>
            </a:pPr>
            <a:endParaRPr lang="en-US" sz="1600" dirty="0"/>
          </a:p>
          <a:p>
            <a:pPr marL="233363" indent="0">
              <a:buNone/>
            </a:pPr>
            <a:r>
              <a:rPr lang="en-US" sz="1600" dirty="0"/>
              <a:t>Consider the previous example, in this case both seasons are summer and winter. The winter season goes from November to April, the other months are considered as summer.</a:t>
            </a:r>
          </a:p>
        </p:txBody>
      </p:sp>
      <mc:AlternateContent xmlns:mc="http://schemas.openxmlformats.org/markup-compatibility/2006">
        <mc:Choice xmlns:p14="http://schemas.microsoft.com/office/powerpoint/2010/main" Requires="p14">
          <p:contentPart p14:bwMode="auto" r:id="rId5">
            <p14:nvContentPartPr>
              <p14:cNvPr id="9" name="Ink 8"/>
              <p14:cNvContentPartPr/>
              <p14:nvPr/>
            </p14:nvContentPartPr>
            <p14:xfrm flipV="1">
              <a:off x="567126" y="3286662"/>
              <a:ext cx="1425576" cy="45719"/>
            </p14:xfrm>
          </p:contentPart>
        </mc:Choice>
        <mc:Fallback>
          <p:pic>
            <p:nvPicPr>
              <p:cNvPr id="9" name="Ink 8"/>
              <p:cNvPicPr/>
              <p:nvPr/>
            </p:nvPicPr>
            <p:blipFill>
              <a:blip r:embed="rId4"/>
              <a:stretch>
                <a:fillRect/>
              </a:stretch>
            </p:blipFill>
            <p:spPr>
              <a:xfrm flipV="1">
                <a:off x="519247" y="3191295"/>
                <a:ext cx="1521694" cy="236453"/>
              </a:xfrm>
              <a:prstGeom prst="rect">
                <a:avLst/>
              </a:prstGeom>
            </p:spPr>
          </p:pic>
        </mc:Fallback>
      </mc:AlternateContent>
    </p:spTree>
    <p:extLst>
      <p:ext uri="{BB962C8B-B14F-4D97-AF65-F5344CB8AC3E}">
        <p14:creationId xmlns:p14="http://schemas.microsoft.com/office/powerpoint/2010/main" val="270559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CO" sz="1200"/>
          </a:p>
        </p:txBody>
      </p:sp>
      <p:sp>
        <p:nvSpPr>
          <p:cNvPr id="21" name="3 Subtítulo"/>
          <p:cNvSpPr txBox="1">
            <a:spLocks/>
          </p:cNvSpPr>
          <p:nvPr/>
        </p:nvSpPr>
        <p:spPr bwMode="auto">
          <a:xfrm>
            <a:off x="2792010" y="1928213"/>
            <a:ext cx="3559981" cy="32403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sz="1500" dirty="0"/>
          </a:p>
        </p:txBody>
      </p:sp>
      <p:sp>
        <p:nvSpPr>
          <p:cNvPr id="10" name="Title 1">
            <a:extLst/>
          </p:cNvPr>
          <p:cNvSpPr>
            <a:spLocks noGrp="1"/>
          </p:cNvSpPr>
          <p:nvPr>
            <p:ph type="title"/>
          </p:nvPr>
        </p:nvSpPr>
        <p:spPr>
          <a:xfrm>
            <a:off x="457200" y="548640"/>
            <a:ext cx="8572500" cy="548640"/>
          </a:xfrm>
        </p:spPr>
        <p:txBody>
          <a:bodyPr/>
          <a:lstStyle/>
          <a:p>
            <a:r>
              <a:rPr lang="en-US" dirty="0"/>
              <a:t>Seasonal ratings</a:t>
            </a:r>
          </a:p>
        </p:txBody>
      </p:sp>
      <p:sp>
        <p:nvSpPr>
          <p:cNvPr id="11" name="Rectangle 3">
            <a:extLst/>
          </p:cNvPr>
          <p:cNvSpPr txBox="1">
            <a:spLocks noChangeArrowheads="1"/>
          </p:cNvSpPr>
          <p:nvPr/>
        </p:nvSpPr>
        <p:spPr bwMode="auto">
          <a:xfrm>
            <a:off x="205740" y="1307592"/>
            <a:ext cx="8729069" cy="1979072"/>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season signal</a:t>
            </a:r>
          </a:p>
          <a:p>
            <a:pPr marL="233363" indent="0">
              <a:buNone/>
            </a:pPr>
            <a:r>
              <a:rPr lang="en-US" sz="1600" dirty="0"/>
              <a:t>The winter season goes from November to April, the other months are considered as summer. The </a:t>
            </a:r>
            <a:r>
              <a:rPr lang="en-US" sz="1600" dirty="0" err="1"/>
              <a:t>XYCurve</a:t>
            </a:r>
            <a:r>
              <a:rPr lang="en-US" sz="1600" dirty="0"/>
              <a:t> for describing these seasons on a simulation will be as follows:</a:t>
            </a:r>
          </a:p>
          <a:p>
            <a:pPr marL="233363" indent="0">
              <a:buNone/>
            </a:pPr>
            <a:endParaRPr lang="en-US" sz="1600" dirty="0"/>
          </a:p>
          <a:p>
            <a:pPr marL="233363" indent="0">
              <a:buNone/>
            </a:pPr>
            <a:r>
              <a:rPr lang="en-US" sz="1200" dirty="0">
                <a:latin typeface="Courier New" panose="02070309020205020404" pitchFamily="49" charset="0"/>
                <a:cs typeface="Courier New" panose="02070309020205020404" pitchFamily="49" charset="0"/>
              </a:rPr>
              <a:t>New </a:t>
            </a:r>
            <a:r>
              <a:rPr lang="en-US" sz="1200" dirty="0" err="1">
                <a:latin typeface="Courier New" panose="02070309020205020404" pitchFamily="49" charset="0"/>
                <a:cs typeface="Courier New" panose="02070309020205020404" pitchFamily="49" charset="0"/>
              </a:rPr>
              <a:t>XYCurve.seasonsrat</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npts</a:t>
            </a:r>
            <a:r>
              <a:rPr lang="en-US" sz="1200" dirty="0">
                <a:latin typeface="Courier New" panose="02070309020205020404" pitchFamily="49" charset="0"/>
                <a:cs typeface="Courier New" panose="02070309020205020404" pitchFamily="49" charset="0"/>
              </a:rPr>
              <a:t>=6 </a:t>
            </a:r>
            <a:r>
              <a:rPr lang="en-US" sz="1200" dirty="0" err="1">
                <a:latin typeface="Courier New" panose="02070309020205020404" pitchFamily="49" charset="0"/>
                <a:cs typeface="Courier New" panose="02070309020205020404" pitchFamily="49" charset="0"/>
              </a:rPr>
              <a:t>xarray</a:t>
            </a:r>
            <a:r>
              <a:rPr lang="en-US" sz="1200" dirty="0">
                <a:latin typeface="Courier New" panose="02070309020205020404" pitchFamily="49" charset="0"/>
                <a:cs typeface="Courier New" panose="02070309020205020404" pitchFamily="49" charset="0"/>
              </a:rPr>
              <a:t>=[0,2880,2881,7296,7297,8760] </a:t>
            </a:r>
            <a:r>
              <a:rPr lang="en-US" sz="1200" dirty="0" err="1">
                <a:latin typeface="Courier New" panose="02070309020205020404" pitchFamily="49" charset="0"/>
                <a:cs typeface="Courier New" panose="02070309020205020404" pitchFamily="49" charset="0"/>
              </a:rPr>
              <a:t>yarray</a:t>
            </a:r>
            <a:r>
              <a:rPr lang="en-US" sz="1200" dirty="0">
                <a:latin typeface="Courier New" panose="02070309020205020404" pitchFamily="49" charset="0"/>
                <a:cs typeface="Courier New" panose="02070309020205020404" pitchFamily="49" charset="0"/>
              </a:rPr>
              <a:t>=[1,1,0,0,1,1]</a:t>
            </a:r>
            <a:r>
              <a:rPr lang="en-US" sz="1200" dirty="0" err="1">
                <a:latin typeface="Courier New" panose="02070309020205020404" pitchFamily="49" charset="0"/>
                <a:cs typeface="Courier New" panose="02070309020205020404" pitchFamily="49" charset="0"/>
              </a:rPr>
              <a:t>es</a:t>
            </a:r>
            <a:r>
              <a:rPr lang="en-US" sz="1200" dirty="0">
                <a:latin typeface="Courier New" panose="02070309020205020404" pitchFamily="49" charset="0"/>
                <a:cs typeface="Courier New" panose="02070309020205020404" pitchFamily="49" charset="0"/>
              </a:rPr>
              <a:t> Seasons=2 Ratings=[658 924]</a:t>
            </a:r>
          </a:p>
          <a:p>
            <a:pPr marL="233363" indent="0">
              <a:buNone/>
            </a:pPr>
            <a:endParaRPr lang="en-US" sz="1600" dirty="0"/>
          </a:p>
        </p:txBody>
      </p:sp>
      <p:pic>
        <p:nvPicPr>
          <p:cNvPr id="9" name="Picture 8"/>
          <p:cNvPicPr/>
          <p:nvPr/>
        </p:nvPicPr>
        <p:blipFill>
          <a:blip r:embed="rId3"/>
          <a:stretch>
            <a:fillRect/>
          </a:stretch>
        </p:blipFill>
        <p:spPr>
          <a:xfrm>
            <a:off x="2703374" y="3097668"/>
            <a:ext cx="3733800" cy="3043555"/>
          </a:xfrm>
          <a:prstGeom prst="rect">
            <a:avLst/>
          </a:prstGeom>
        </p:spPr>
      </p:pic>
    </p:spTree>
    <p:extLst>
      <p:ext uri="{BB962C8B-B14F-4D97-AF65-F5344CB8AC3E}">
        <p14:creationId xmlns:p14="http://schemas.microsoft.com/office/powerpoint/2010/main" val="101286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CO" sz="1200"/>
          </a:p>
        </p:txBody>
      </p:sp>
      <p:sp>
        <p:nvSpPr>
          <p:cNvPr id="21" name="3 Subtítulo"/>
          <p:cNvSpPr txBox="1">
            <a:spLocks/>
          </p:cNvSpPr>
          <p:nvPr/>
        </p:nvSpPr>
        <p:spPr bwMode="auto">
          <a:xfrm>
            <a:off x="2792010" y="1928213"/>
            <a:ext cx="3559981" cy="32403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sz="1500" dirty="0"/>
          </a:p>
        </p:txBody>
      </p:sp>
      <p:sp>
        <p:nvSpPr>
          <p:cNvPr id="10" name="Title 1">
            <a:extLst/>
          </p:cNvPr>
          <p:cNvSpPr>
            <a:spLocks noGrp="1"/>
          </p:cNvSpPr>
          <p:nvPr>
            <p:ph type="title"/>
          </p:nvPr>
        </p:nvSpPr>
        <p:spPr>
          <a:xfrm>
            <a:off x="457200" y="548640"/>
            <a:ext cx="8572500" cy="548640"/>
          </a:xfrm>
        </p:spPr>
        <p:txBody>
          <a:bodyPr/>
          <a:lstStyle/>
          <a:p>
            <a:r>
              <a:rPr lang="en-US" dirty="0"/>
              <a:t>Seasonal ratings</a:t>
            </a:r>
          </a:p>
        </p:txBody>
      </p:sp>
      <p:sp>
        <p:nvSpPr>
          <p:cNvPr id="11" name="Rectangle 3">
            <a:extLst/>
          </p:cNvPr>
          <p:cNvSpPr txBox="1">
            <a:spLocks noChangeArrowheads="1"/>
          </p:cNvSpPr>
          <p:nvPr/>
        </p:nvSpPr>
        <p:spPr bwMode="auto">
          <a:xfrm>
            <a:off x="205740" y="1307592"/>
            <a:ext cx="8729069" cy="1664603"/>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 season signal</a:t>
            </a:r>
          </a:p>
          <a:p>
            <a:pPr marL="233363" indent="0">
              <a:buNone/>
            </a:pPr>
            <a:r>
              <a:rPr lang="en-US" sz="1600" dirty="0"/>
              <a:t>The </a:t>
            </a:r>
            <a:r>
              <a:rPr lang="en-US" sz="1600" dirty="0" err="1"/>
              <a:t>XYCurve</a:t>
            </a:r>
            <a:r>
              <a:rPr lang="en-US" sz="1600" dirty="0"/>
              <a:t> will be extrapolated using the last pair (X, Y) defined for the curve if the time exceeds the time defined for the Curve. This means that if your simulation takes more than 1 year and your season signal curve considers only 1 year, the user will have to redefine the season signal curve to cover all the years.</a:t>
            </a:r>
          </a:p>
        </p:txBody>
      </p:sp>
      <p:pic>
        <p:nvPicPr>
          <p:cNvPr id="7" name="Picture 6"/>
          <p:cNvPicPr/>
          <p:nvPr/>
        </p:nvPicPr>
        <p:blipFill>
          <a:blip r:embed="rId3"/>
          <a:stretch>
            <a:fillRect/>
          </a:stretch>
        </p:blipFill>
        <p:spPr>
          <a:xfrm>
            <a:off x="457200" y="2972195"/>
            <a:ext cx="3855720" cy="3173730"/>
          </a:xfrm>
          <a:prstGeom prst="rect">
            <a:avLst/>
          </a:prstGeom>
        </p:spPr>
      </p:pic>
      <p:sp>
        <p:nvSpPr>
          <p:cNvPr id="8" name="Rectangle 3">
            <a:extLst/>
          </p:cNvPr>
          <p:cNvSpPr txBox="1">
            <a:spLocks noChangeArrowheads="1"/>
          </p:cNvSpPr>
          <p:nvPr/>
        </p:nvSpPr>
        <p:spPr bwMode="auto">
          <a:xfrm>
            <a:off x="4398179" y="2907792"/>
            <a:ext cx="4372960" cy="3587899"/>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Applying the seasonal ratings into the active circuit</a:t>
            </a:r>
          </a:p>
          <a:p>
            <a:pPr marL="233363" indent="0">
              <a:buNone/>
            </a:pPr>
            <a:r>
              <a:rPr lang="en-US" sz="1600" dirty="0"/>
              <a:t>It is necessary to activate the season settings previously described to take effect on the current circuit. The activation can be done using the following OpenDSS commands:</a:t>
            </a:r>
          </a:p>
          <a:p>
            <a:pPr marL="233363" indent="0">
              <a:buNone/>
            </a:pPr>
            <a:endParaRPr lang="en-US" sz="1600" dirty="0"/>
          </a:p>
          <a:p>
            <a:pPr marL="569913" indent="0">
              <a:buNone/>
            </a:pPr>
            <a:r>
              <a:rPr lang="en-US" sz="1200" dirty="0">
                <a:latin typeface="Courier New" panose="02070309020205020404" pitchFamily="49" charset="0"/>
                <a:cs typeface="Courier New" panose="02070309020205020404" pitchFamily="49" charset="0"/>
              </a:rPr>
              <a:t>set </a:t>
            </a:r>
            <a:r>
              <a:rPr lang="en-US" sz="1200" dirty="0" err="1">
                <a:latin typeface="Courier New" panose="02070309020205020404" pitchFamily="49" charset="0"/>
                <a:cs typeface="Courier New" panose="02070309020205020404" pitchFamily="49" charset="0"/>
              </a:rPr>
              <a:t>SeasonSignal</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seasonsrat</a:t>
            </a:r>
            <a:endParaRPr lang="en-US" sz="1200" dirty="0">
              <a:latin typeface="Courier New" panose="02070309020205020404" pitchFamily="49" charset="0"/>
              <a:cs typeface="Courier New" panose="02070309020205020404" pitchFamily="49" charset="0"/>
            </a:endParaRPr>
          </a:p>
          <a:p>
            <a:pPr marL="569913" indent="0">
              <a:buNone/>
            </a:pPr>
            <a:r>
              <a:rPr lang="en-US" sz="1200" dirty="0">
                <a:latin typeface="Courier New" panose="02070309020205020404" pitchFamily="49" charset="0"/>
                <a:cs typeface="Courier New" panose="02070309020205020404" pitchFamily="49" charset="0"/>
              </a:rPr>
              <a:t>set </a:t>
            </a:r>
            <a:r>
              <a:rPr lang="en-US" sz="1200" dirty="0" err="1">
                <a:latin typeface="Courier New" panose="02070309020205020404" pitchFamily="49" charset="0"/>
                <a:cs typeface="Courier New" panose="02070309020205020404" pitchFamily="49" charset="0"/>
              </a:rPr>
              <a:t>SeasonRating</a:t>
            </a:r>
            <a:r>
              <a:rPr lang="en-US" sz="1200" dirty="0">
                <a:latin typeface="Courier New" panose="02070309020205020404" pitchFamily="49" charset="0"/>
                <a:cs typeface="Courier New" panose="02070309020205020404" pitchFamily="49" charset="0"/>
              </a:rPr>
              <a:t>=true </a:t>
            </a:r>
          </a:p>
        </p:txBody>
      </p:sp>
    </p:spTree>
    <p:extLst>
      <p:ext uri="{BB962C8B-B14F-4D97-AF65-F5344CB8AC3E}">
        <p14:creationId xmlns:p14="http://schemas.microsoft.com/office/powerpoint/2010/main" val="181235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854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548640"/>
            <a:ext cx="8572500" cy="731520"/>
          </a:xfrm>
        </p:spPr>
        <p:txBody>
          <a:bodyPr/>
          <a:lstStyle/>
          <a:p>
            <a:r>
              <a:rPr lang="en-US" altLang="en-US" dirty="0"/>
              <a:t>The evolution of OpenDSS into a parallel computing machine</a:t>
            </a:r>
            <a:endParaRPr lang="en-US" dirty="0"/>
          </a:p>
        </p:txBody>
      </p:sp>
      <p:sp>
        <p:nvSpPr>
          <p:cNvPr id="4" name="Text Placeholder 3"/>
          <p:cNvSpPr>
            <a:spLocks noGrp="1"/>
          </p:cNvSpPr>
          <p:nvPr>
            <p:ph type="body" sz="quarter" idx="10"/>
          </p:nvPr>
        </p:nvSpPr>
        <p:spPr/>
        <p:txBody>
          <a:bodyPr>
            <a:normAutofit fontScale="85000" lnSpcReduction="10000"/>
          </a:bodyPr>
          <a:lstStyle/>
          <a:p>
            <a:r>
              <a:rPr lang="en-US" dirty="0">
                <a:latin typeface="Arial" panose="020B0604020202020204" pitchFamily="34" charset="0"/>
                <a:cs typeface="Arial" panose="020B0604020202020204" pitchFamily="34" charset="0"/>
              </a:rPr>
              <a:t>These features have been implemented into the existing interfaces preserving the format and adding instructions to the instruction set</a:t>
            </a:r>
          </a:p>
        </p:txBody>
      </p:sp>
      <p:pic>
        <p:nvPicPr>
          <p:cNvPr id="7" name="Picture 6"/>
          <p:cNvPicPr>
            <a:picLocks noChangeAspect="1"/>
          </p:cNvPicPr>
          <p:nvPr/>
        </p:nvPicPr>
        <p:blipFill>
          <a:blip r:embed="rId2"/>
          <a:stretch>
            <a:fillRect/>
          </a:stretch>
        </p:blipFill>
        <p:spPr>
          <a:xfrm>
            <a:off x="1023143" y="1987356"/>
            <a:ext cx="2516548" cy="1711687"/>
          </a:xfrm>
          <a:prstGeom prst="rect">
            <a:avLst/>
          </a:prstGeom>
          <a:effectLst>
            <a:reflection blurRad="6350" stA="50000" endA="300" endPos="55000" dir="5400000" sy="-100000" algn="bl" rotWithShape="0"/>
          </a:effectLst>
        </p:spPr>
      </p:pic>
      <p:pic>
        <p:nvPicPr>
          <p:cNvPr id="8" name="Picture 7"/>
          <p:cNvPicPr>
            <a:picLocks noChangeAspect="1"/>
          </p:cNvPicPr>
          <p:nvPr/>
        </p:nvPicPr>
        <p:blipFill>
          <a:blip r:embed="rId3"/>
          <a:stretch>
            <a:fillRect/>
          </a:stretch>
        </p:blipFill>
        <p:spPr>
          <a:xfrm>
            <a:off x="4515514" y="1966612"/>
            <a:ext cx="1583534" cy="1594282"/>
          </a:xfrm>
          <a:prstGeom prst="rect">
            <a:avLst/>
          </a:prstGeom>
          <a:effectLst>
            <a:reflection blurRad="6350" stA="50000" endA="300" endPos="55000" dir="5400000" sy="-100000" algn="bl" rotWithShape="0"/>
          </a:effectLst>
        </p:spPr>
      </p:pic>
      <p:pic>
        <p:nvPicPr>
          <p:cNvPr id="9" name="Picture 8"/>
          <p:cNvPicPr>
            <a:picLocks noChangeAspect="1"/>
          </p:cNvPicPr>
          <p:nvPr/>
        </p:nvPicPr>
        <p:blipFill>
          <a:blip r:embed="rId4"/>
          <a:stretch>
            <a:fillRect/>
          </a:stretch>
        </p:blipFill>
        <p:spPr>
          <a:xfrm>
            <a:off x="2852929" y="3233660"/>
            <a:ext cx="1662586" cy="1596610"/>
          </a:xfrm>
          <a:prstGeom prst="rect">
            <a:avLst/>
          </a:prstGeom>
          <a:effectLst>
            <a:reflection blurRad="6350" stA="50000" endA="300" endPos="55000" dir="5400000" sy="-100000" algn="bl" rotWithShape="0"/>
          </a:effectLst>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6432" y="3149804"/>
            <a:ext cx="1449119" cy="1446723"/>
          </a:xfrm>
          <a:prstGeom prst="rect">
            <a:avLst/>
          </a:prstGeom>
          <a:effectLst>
            <a:reflection blurRad="6350" stA="50000" endA="300" endPos="55500" dist="50800" dir="5400000" sy="-100000" algn="bl" rotWithShape="0"/>
          </a:effectLst>
        </p:spPr>
      </p:pic>
    </p:spTree>
    <p:extLst>
      <p:ext uri="{BB962C8B-B14F-4D97-AF65-F5344CB8AC3E}">
        <p14:creationId xmlns:p14="http://schemas.microsoft.com/office/powerpoint/2010/main" val="286469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40"/>
            <a:ext cx="8572500" cy="731520"/>
          </a:xfrm>
        </p:spPr>
        <p:txBody>
          <a:bodyPr/>
          <a:lstStyle/>
          <a:p>
            <a:r>
              <a:rPr lang="en-US" dirty="0"/>
              <a:t>The tools for attending the new challenges</a:t>
            </a:r>
          </a:p>
        </p:txBody>
      </p:sp>
      <p:sp>
        <p:nvSpPr>
          <p:cNvPr id="4" name="Text Placeholder 3"/>
          <p:cNvSpPr>
            <a:spLocks noGrp="1"/>
          </p:cNvSpPr>
          <p:nvPr>
            <p:ph type="body" sz="quarter" idx="10"/>
          </p:nvPr>
        </p:nvSpPr>
        <p:spPr/>
        <p:txBody>
          <a:bodyPr/>
          <a:lstStyle/>
          <a:p>
            <a:r>
              <a:rPr lang="en-US" dirty="0"/>
              <a:t>https://www.epri.com/#/pages/sa/opendss?lang=en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992" y="980895"/>
            <a:ext cx="6974146" cy="4734105"/>
          </a:xfrm>
          <a:prstGeom prst="rect">
            <a:avLst/>
          </a:prstGeom>
        </p:spPr>
      </p:pic>
    </p:spTree>
    <p:extLst>
      <p:ext uri="{BB962C8B-B14F-4D97-AF65-F5344CB8AC3E}">
        <p14:creationId xmlns:p14="http://schemas.microsoft.com/office/powerpoint/2010/main" val="1308309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a:xfrm>
            <a:off x="457200" y="548640"/>
            <a:ext cx="8572500" cy="731520"/>
          </a:xfrm>
        </p:spPr>
        <p:txBody>
          <a:bodyPr/>
          <a:lstStyle/>
          <a:p>
            <a:r>
              <a:rPr lang="en-US" altLang="en-US" dirty="0"/>
              <a:t>The evolution of OpenDSS into a parallel computing machine</a:t>
            </a:r>
            <a:endParaRPr lang="en-US" dirty="0"/>
          </a:p>
        </p:txBody>
      </p:sp>
      <p:sp>
        <p:nvSpPr>
          <p:cNvPr id="14" name="Rectangle 3">
            <a:extLst/>
          </p:cNvPr>
          <p:cNvSpPr txBox="1">
            <a:spLocks noChangeArrowheads="1"/>
          </p:cNvSpPr>
          <p:nvPr/>
        </p:nvSpPr>
        <p:spPr bwMode="auto">
          <a:xfrm>
            <a:off x="205740" y="1641869"/>
            <a:ext cx="8729069" cy="896562"/>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rmAutofit fontScale="92500" lnSpcReduction="20000"/>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sz="2400" dirty="0"/>
              <a:t>There is a new set of functions and instructions related with parallel processing, topology analysis and more that can be used using the same DSS command environment</a:t>
            </a:r>
            <a:endParaRPr lang="en-US" altLang="en-US" sz="2400" kern="0" dirty="0"/>
          </a:p>
        </p:txBody>
      </p:sp>
      <p:graphicFrame>
        <p:nvGraphicFramePr>
          <p:cNvPr id="5" name="Table 4"/>
          <p:cNvGraphicFramePr>
            <a:graphicFrameLocks noGrp="1"/>
          </p:cNvGraphicFramePr>
          <p:nvPr>
            <p:extLst>
              <p:ext uri="{D42A27DB-BD31-4B8C-83A1-F6EECF244321}">
                <p14:modId xmlns:p14="http://schemas.microsoft.com/office/powerpoint/2010/main" val="896545260"/>
              </p:ext>
            </p:extLst>
          </p:nvPr>
        </p:nvGraphicFramePr>
        <p:xfrm>
          <a:off x="1018924" y="2465280"/>
          <a:ext cx="7073516" cy="3770932"/>
        </p:xfrm>
        <a:graphic>
          <a:graphicData uri="http://schemas.openxmlformats.org/drawingml/2006/table">
            <a:tbl>
              <a:tblPr>
                <a:tableStyleId>{5C22544A-7EE6-4342-B048-85BDC9FD1C3A}</a:tableStyleId>
              </a:tblPr>
              <a:tblGrid>
                <a:gridCol w="1796851">
                  <a:extLst>
                    <a:ext uri="{9D8B030D-6E8A-4147-A177-3AD203B41FA5}">
                      <a16:colId xmlns:a16="http://schemas.microsoft.com/office/drawing/2014/main" val="3182435107"/>
                    </a:ext>
                  </a:extLst>
                </a:gridCol>
                <a:gridCol w="2562410">
                  <a:extLst>
                    <a:ext uri="{9D8B030D-6E8A-4147-A177-3AD203B41FA5}">
                      <a16:colId xmlns:a16="http://schemas.microsoft.com/office/drawing/2014/main" val="3064050251"/>
                    </a:ext>
                  </a:extLst>
                </a:gridCol>
                <a:gridCol w="2714255">
                  <a:extLst>
                    <a:ext uri="{9D8B030D-6E8A-4147-A177-3AD203B41FA5}">
                      <a16:colId xmlns:a16="http://schemas.microsoft.com/office/drawing/2014/main" val="857283112"/>
                    </a:ext>
                  </a:extLst>
                </a:gridCol>
              </a:tblGrid>
              <a:tr h="342812">
                <a:tc>
                  <a:txBody>
                    <a:bodyPr/>
                    <a:lstStyle/>
                    <a:p>
                      <a:pPr algn="ctr" fontAlgn="b"/>
                      <a:r>
                        <a:rPr lang="en-US" sz="1400" u="none" strike="noStrike">
                          <a:effectLst/>
                          <a:latin typeface="Arial" panose="020B0604020202020204" pitchFamily="34" charset="0"/>
                          <a:cs typeface="Arial" panose="020B0604020202020204" pitchFamily="34" charset="0"/>
                        </a:rPr>
                        <a:t>NumCPUs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dirty="0" err="1">
                          <a:effectLst/>
                          <a:latin typeface="Arial" panose="020B0604020202020204" pitchFamily="34" charset="0"/>
                          <a:cs typeface="Arial" panose="020B0604020202020204" pitchFamily="34" charset="0"/>
                        </a:rPr>
                        <a:t>ClearAll</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Tear_Circuit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extLst>
                  <a:ext uri="{0D108BD9-81ED-4DB2-BD59-A6C34878D82A}">
                    <a16:rowId xmlns:a16="http://schemas.microsoft.com/office/drawing/2014/main" val="1941846227"/>
                  </a:ext>
                </a:extLst>
              </a:tr>
              <a:tr h="342812">
                <a:tc>
                  <a:txBody>
                    <a:bodyPr/>
                    <a:lstStyle/>
                    <a:p>
                      <a:pPr algn="ctr" fontAlgn="b"/>
                      <a:r>
                        <a:rPr lang="en-US" sz="1400" u="none" strike="noStrike">
                          <a:effectLst/>
                          <a:latin typeface="Arial" panose="020B0604020202020204" pitchFamily="34" charset="0"/>
                          <a:cs typeface="Arial" panose="020B0604020202020204" pitchFamily="34" charset="0"/>
                        </a:rPr>
                        <a:t>NumCores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Wait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Export IncMatrix</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extLst>
                  <a:ext uri="{0D108BD9-81ED-4DB2-BD59-A6C34878D82A}">
                    <a16:rowId xmlns:a16="http://schemas.microsoft.com/office/drawing/2014/main" val="1477276084"/>
                  </a:ext>
                </a:extLst>
              </a:tr>
              <a:tr h="342812">
                <a:tc>
                  <a:txBody>
                    <a:bodyPr/>
                    <a:lstStyle/>
                    <a:p>
                      <a:pPr algn="ctr" fontAlgn="b"/>
                      <a:r>
                        <a:rPr lang="en-US" sz="1400" u="none" strike="noStrike">
                          <a:effectLst/>
                          <a:latin typeface="Arial" panose="020B0604020202020204" pitchFamily="34" charset="0"/>
                          <a:cs typeface="Arial" panose="020B0604020202020204" pitchFamily="34" charset="0"/>
                        </a:rPr>
                        <a:t>NewActor</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Parallel</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Export IncMatrixRows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extLst>
                  <a:ext uri="{0D108BD9-81ED-4DB2-BD59-A6C34878D82A}">
                    <a16:rowId xmlns:a16="http://schemas.microsoft.com/office/drawing/2014/main" val="4222612219"/>
                  </a:ext>
                </a:extLst>
              </a:tr>
              <a:tr h="342812">
                <a:tc>
                  <a:txBody>
                    <a:bodyPr/>
                    <a:lstStyle/>
                    <a:p>
                      <a:pPr algn="ctr" fontAlgn="b"/>
                      <a:r>
                        <a:rPr lang="en-US" sz="1400" u="none" strike="noStrike">
                          <a:effectLst/>
                          <a:latin typeface="Arial" panose="020B0604020202020204" pitchFamily="34" charset="0"/>
                          <a:cs typeface="Arial" panose="020B0604020202020204" pitchFamily="34" charset="0"/>
                        </a:rPr>
                        <a:t>NumActors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SolveAll</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Export IncMatrixCols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extLst>
                  <a:ext uri="{0D108BD9-81ED-4DB2-BD59-A6C34878D82A}">
                    <a16:rowId xmlns:a16="http://schemas.microsoft.com/office/drawing/2014/main" val="1766281959"/>
                  </a:ext>
                </a:extLst>
              </a:tr>
              <a:tr h="342812">
                <a:tc>
                  <a:txBody>
                    <a:bodyPr/>
                    <a:lstStyle/>
                    <a:p>
                      <a:pPr algn="ctr" fontAlgn="b"/>
                      <a:r>
                        <a:rPr lang="en-US" sz="1400" u="none" strike="noStrike">
                          <a:effectLst/>
                          <a:latin typeface="Arial" panose="020B0604020202020204" pitchFamily="34" charset="0"/>
                          <a:cs typeface="Arial" panose="020B0604020202020204" pitchFamily="34" charset="0"/>
                        </a:rPr>
                        <a:t>ActiveActor</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dirty="0" err="1">
                          <a:effectLst/>
                          <a:latin typeface="Arial" panose="020B0604020202020204" pitchFamily="34" charset="0"/>
                          <a:cs typeface="Arial" panose="020B0604020202020204" pitchFamily="34" charset="0"/>
                        </a:rPr>
                        <a:t>ConcatenateReports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a:effectLst/>
                          <a:latin typeface="Arial" panose="020B0604020202020204" pitchFamily="34" charset="0"/>
                          <a:cs typeface="Arial" panose="020B0604020202020204" pitchFamily="34" charset="0"/>
                        </a:rPr>
                        <a:t>Export BusLevels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extLst>
                  <a:ext uri="{0D108BD9-81ED-4DB2-BD59-A6C34878D82A}">
                    <a16:rowId xmlns:a16="http://schemas.microsoft.com/office/drawing/2014/main" val="2579488554"/>
                  </a:ext>
                </a:extLst>
              </a:tr>
              <a:tr h="342812">
                <a:tc>
                  <a:txBody>
                    <a:bodyPr/>
                    <a:lstStyle/>
                    <a:p>
                      <a:pPr algn="ctr" fontAlgn="b"/>
                      <a:r>
                        <a:rPr lang="en-US" sz="1400" u="none" strike="noStrike">
                          <a:effectLst/>
                          <a:latin typeface="Arial" panose="020B0604020202020204" pitchFamily="34" charset="0"/>
                          <a:cs typeface="Arial" panose="020B0604020202020204" pitchFamily="34" charset="0"/>
                        </a:rPr>
                        <a:t>CPU</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dirty="0" err="1">
                          <a:effectLst/>
                          <a:latin typeface="Arial" panose="020B0604020202020204" pitchFamily="34" charset="0"/>
                          <a:cs typeface="Arial" panose="020B0604020202020204" pitchFamily="34" charset="0"/>
                        </a:rPr>
                        <a:t>CalcIncMatrix</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dirty="0" err="1">
                          <a:effectLst/>
                          <a:latin typeface="Arial" panose="020B0604020202020204" pitchFamily="34" charset="0"/>
                          <a:cs typeface="Arial" panose="020B0604020202020204" pitchFamily="34" charset="0"/>
                        </a:rPr>
                        <a:t>ADiakoptics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extLst>
                  <a:ext uri="{0D108BD9-81ED-4DB2-BD59-A6C34878D82A}">
                    <a16:rowId xmlns:a16="http://schemas.microsoft.com/office/drawing/2014/main" val="2211496826"/>
                  </a:ext>
                </a:extLst>
              </a:tr>
              <a:tr h="342812">
                <a:tc>
                  <a:txBody>
                    <a:bodyPr/>
                    <a:lstStyle/>
                    <a:p>
                      <a:pPr algn="ctr" fontAlgn="b"/>
                      <a:r>
                        <a:rPr lang="en-US" sz="1400" u="none" strike="noStrike" dirty="0" err="1">
                          <a:effectLst/>
                          <a:latin typeface="Arial" panose="020B0604020202020204" pitchFamily="34" charset="0"/>
                          <a:cs typeface="Arial" panose="020B0604020202020204" pitchFamily="34" charset="0"/>
                        </a:rPr>
                        <a:t>ActorProgress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dirty="0" err="1">
                          <a:effectLst/>
                          <a:latin typeface="Arial" panose="020B0604020202020204" pitchFamily="34" charset="0"/>
                          <a:cs typeface="Arial" panose="020B0604020202020204" pitchFamily="34" charset="0"/>
                        </a:rPr>
                        <a:t>CalcIncMatrix_o</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algn="ctr" fontAlgn="b"/>
                      <a:r>
                        <a:rPr lang="en-US" sz="1400" u="none" strike="noStrike" dirty="0" err="1">
                          <a:effectLst/>
                          <a:latin typeface="Arial" panose="020B0604020202020204" pitchFamily="34" charset="0"/>
                          <a:cs typeface="Arial" panose="020B0604020202020204" pitchFamily="34" charset="0"/>
                        </a:rPr>
                        <a:t>Refine_BusLevels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extLst>
                  <a:ext uri="{0D108BD9-81ED-4DB2-BD59-A6C34878D82A}">
                    <a16:rowId xmlns:a16="http://schemas.microsoft.com/office/drawing/2014/main" val="3458386296"/>
                  </a:ext>
                </a:extLst>
              </a:tr>
              <a:tr h="342812">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Abort</a:t>
                      </a:r>
                    </a:p>
                  </a:txBody>
                  <a:tcPr marL="7144" marR="7144" marT="7144" marB="0" anchor="b">
                    <a:solidFill>
                      <a:schemeClr val="bg1"/>
                    </a:solidFill>
                  </a:tcPr>
                </a:tc>
                <a:tc>
                  <a:txBody>
                    <a:bodyPr/>
                    <a:lstStyle/>
                    <a:p>
                      <a:pPr marL="0" algn="ctr" defTabSz="914400" rtl="0" eaLnBrk="1" fontAlgn="b" latinLnBrk="0" hangingPunct="1"/>
                      <a:r>
                        <a:rPr lang="en-US" sz="1400" u="none" strike="noStrike" kern="1200" dirty="0" err="1">
                          <a:solidFill>
                            <a:schemeClr val="dk1"/>
                          </a:solidFill>
                          <a:effectLst/>
                          <a:latin typeface="Arial" panose="020B0604020202020204" pitchFamily="34" charset="0"/>
                          <a:ea typeface="+mn-ea"/>
                          <a:cs typeface="Arial" panose="020B0604020202020204" pitchFamily="34" charset="0"/>
                        </a:rPr>
                        <a:t>CalcLaplacian</a:t>
                      </a:r>
                      <a:endParaRPr lang="en-US" sz="14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144" marR="7144" marT="7144" marB="0" anchor="b">
                    <a:solidFill>
                      <a:schemeClr val="bg1"/>
                    </a:solidFill>
                  </a:tcPr>
                </a:tc>
                <a:tc>
                  <a:txBody>
                    <a:bodyPr/>
                    <a:lstStyle/>
                    <a:p>
                      <a:pPr marL="0" algn="ctr" defTabSz="914400" rtl="0" eaLnBrk="1" fontAlgn="b" latinLnBrk="0" hangingPunct="1"/>
                      <a:r>
                        <a:rPr lang="en-US" sz="1400" u="none" strike="noStrike" kern="1200" dirty="0">
                          <a:solidFill>
                            <a:schemeClr val="dk1"/>
                          </a:solidFill>
                          <a:effectLst/>
                          <a:latin typeface="Arial" panose="020B0604020202020204" pitchFamily="34" charset="0"/>
                          <a:ea typeface="+mn-ea"/>
                          <a:cs typeface="Arial" panose="020B0604020202020204" pitchFamily="34" charset="0"/>
                        </a:rPr>
                        <a:t>Export Laplacian</a:t>
                      </a:r>
                    </a:p>
                  </a:txBody>
                  <a:tcPr marL="7144" marR="7144" marT="7144" marB="0" anchor="b">
                    <a:solidFill>
                      <a:schemeClr val="bg1"/>
                    </a:solidFill>
                  </a:tcPr>
                </a:tc>
                <a:extLst>
                  <a:ext uri="{0D108BD9-81ED-4DB2-BD59-A6C34878D82A}">
                    <a16:rowId xmlns:a16="http://schemas.microsoft.com/office/drawing/2014/main" val="3600683247"/>
                  </a:ext>
                </a:extLst>
              </a:tr>
              <a:tr h="342812">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Clone</a:t>
                      </a:r>
                    </a:p>
                  </a:txBody>
                  <a:tcPr marL="7144" marR="7144" marT="7144" marB="0" anchor="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kern="1200" baseline="0" dirty="0" err="1">
                          <a:solidFill>
                            <a:schemeClr val="dk1"/>
                          </a:solidFill>
                          <a:latin typeface="Arial" panose="020B0604020202020204" pitchFamily="34" charset="0"/>
                          <a:ea typeface="+mn-ea"/>
                          <a:cs typeface="Arial" panose="020B0604020202020204" pitchFamily="34" charset="0"/>
                        </a:rPr>
                        <a:t>LinkBranches</a:t>
                      </a:r>
                      <a:endParaRPr lang="en-US" sz="14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144" marR="7144" marT="7144" marB="0" anchor="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Arial" panose="020B0604020202020204" pitchFamily="34" charset="0"/>
                          <a:ea typeface="+mn-ea"/>
                          <a:cs typeface="Arial" panose="020B0604020202020204" pitchFamily="34" charset="0"/>
                        </a:rPr>
                        <a:t>Contours </a:t>
                      </a:r>
                      <a:endParaRPr lang="en-US" sz="14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144" marR="7144" marT="7144" marB="0" anchor="b">
                    <a:solidFill>
                      <a:schemeClr val="bg1"/>
                    </a:solidFill>
                  </a:tcPr>
                </a:tc>
                <a:extLst>
                  <a:ext uri="{0D108BD9-81ED-4DB2-BD59-A6C34878D82A}">
                    <a16:rowId xmlns:a16="http://schemas.microsoft.com/office/drawing/2014/main" val="1860889925"/>
                  </a:ext>
                </a:extLst>
              </a:tr>
              <a:tr h="342812">
                <a:tc>
                  <a:txBody>
                    <a:bodyPr/>
                    <a:lstStyle/>
                    <a:p>
                      <a:pPr algn="ctr" fontAlgn="b"/>
                      <a:r>
                        <a:rPr lang="en-US" sz="1400" b="0" i="0" u="none" strike="noStrike" dirty="0">
                          <a:solidFill>
                            <a:srgbClr val="000000"/>
                          </a:solidFill>
                          <a:effectLst/>
                          <a:latin typeface="Arial" panose="020B0604020202020204" pitchFamily="34" charset="0"/>
                          <a:cs typeface="Arial" panose="020B0604020202020204" pitchFamily="34" charset="0"/>
                        </a:rPr>
                        <a:t>ZLL</a:t>
                      </a:r>
                    </a:p>
                  </a:txBody>
                  <a:tcPr marL="7144" marR="7144" marT="7144" marB="0" anchor="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u="none" strike="noStrike" kern="1200" dirty="0">
                          <a:solidFill>
                            <a:schemeClr val="dk1"/>
                          </a:solidFill>
                          <a:effectLst/>
                          <a:latin typeface="Arial" panose="020B0604020202020204" pitchFamily="34" charset="0"/>
                          <a:ea typeface="+mn-ea"/>
                          <a:cs typeface="Arial" panose="020B0604020202020204" pitchFamily="34" charset="0"/>
                        </a:rPr>
                        <a:t>ZCC</a:t>
                      </a:r>
                    </a:p>
                  </a:txBody>
                  <a:tcPr marL="7144" marR="7144" marT="7144" marB="0" anchor="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u="none" strike="noStrike" kern="1200" dirty="0">
                          <a:solidFill>
                            <a:schemeClr val="dk1"/>
                          </a:solidFill>
                          <a:effectLst/>
                          <a:latin typeface="Arial" panose="020B0604020202020204" pitchFamily="34" charset="0"/>
                          <a:ea typeface="+mn-ea"/>
                          <a:cs typeface="Arial" panose="020B0604020202020204" pitchFamily="34" charset="0"/>
                        </a:rPr>
                        <a:t>Y4</a:t>
                      </a:r>
                    </a:p>
                  </a:txBody>
                  <a:tcPr marL="7144" marR="7144" marT="7144" marB="0" anchor="b">
                    <a:solidFill>
                      <a:schemeClr val="bg1"/>
                    </a:solidFill>
                  </a:tcPr>
                </a:tc>
                <a:extLst>
                  <a:ext uri="{0D108BD9-81ED-4DB2-BD59-A6C34878D82A}">
                    <a16:rowId xmlns:a16="http://schemas.microsoft.com/office/drawing/2014/main" val="580633156"/>
                  </a:ext>
                </a:extLst>
              </a:tr>
              <a:tr h="342812">
                <a:tc>
                  <a:txBody>
                    <a:bodyPr/>
                    <a:lstStyle/>
                    <a:p>
                      <a:pPr algn="ctr" fontAlgn="b"/>
                      <a:r>
                        <a:rPr lang="en-US" sz="1400" b="0" i="0" u="none" strike="noStrike" dirty="0" err="1">
                          <a:solidFill>
                            <a:srgbClr val="000000"/>
                          </a:solidFill>
                          <a:effectLst/>
                          <a:latin typeface="Arial" panose="020B0604020202020204" pitchFamily="34" charset="0"/>
                          <a:cs typeface="Arial" panose="020B0604020202020204" pitchFamily="34" charset="0"/>
                        </a:rPr>
                        <a:t>Num_SubCircuits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4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144" marR="7144" marT="7144" marB="0" anchor="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400" u="none" strike="noStrike" kern="1200" dirty="0">
                        <a:solidFill>
                          <a:schemeClr val="dk1"/>
                        </a:solidFill>
                        <a:effectLst/>
                        <a:latin typeface="Arial" panose="020B0604020202020204" pitchFamily="34" charset="0"/>
                        <a:ea typeface="+mn-ea"/>
                        <a:cs typeface="Arial" panose="020B0604020202020204" pitchFamily="34" charset="0"/>
                      </a:endParaRPr>
                    </a:p>
                  </a:txBody>
                  <a:tcPr marL="7144" marR="7144" marT="7144" marB="0" anchor="b">
                    <a:solidFill>
                      <a:schemeClr val="bg1"/>
                    </a:solidFill>
                  </a:tcPr>
                </a:tc>
                <a:extLst>
                  <a:ext uri="{0D108BD9-81ED-4DB2-BD59-A6C34878D82A}">
                    <a16:rowId xmlns:a16="http://schemas.microsoft.com/office/drawing/2014/main" val="3080415455"/>
                  </a:ext>
                </a:extLst>
              </a:tr>
            </a:tbl>
          </a:graphicData>
        </a:graphic>
      </p:graphicFrame>
    </p:spTree>
    <p:extLst>
      <p:ext uri="{BB962C8B-B14F-4D97-AF65-F5344CB8AC3E}">
        <p14:creationId xmlns:p14="http://schemas.microsoft.com/office/powerpoint/2010/main" val="167449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pic>
        <p:nvPicPr>
          <p:cNvPr id="6" name="Picture 5"/>
          <p:cNvPicPr/>
          <p:nvPr/>
        </p:nvPicPr>
        <p:blipFill>
          <a:blip r:embed="rId3"/>
          <a:stretch>
            <a:fillRect/>
          </a:stretch>
        </p:blipFill>
        <p:spPr>
          <a:xfrm>
            <a:off x="454025" y="2022475"/>
            <a:ext cx="3948112" cy="2016125"/>
          </a:xfrm>
          <a:prstGeom prst="rect">
            <a:avLst/>
          </a:prstGeom>
        </p:spPr>
      </p:pic>
      <p:pic>
        <p:nvPicPr>
          <p:cNvPr id="7" name="Picture 6"/>
          <p:cNvPicPr/>
          <p:nvPr/>
        </p:nvPicPr>
        <p:blipFill>
          <a:blip r:embed="rId4"/>
          <a:stretch>
            <a:fillRect/>
          </a:stretch>
        </p:blipFill>
        <p:spPr>
          <a:xfrm>
            <a:off x="4571999" y="2438400"/>
            <a:ext cx="4111625" cy="2578100"/>
          </a:xfrm>
          <a:prstGeom prst="rect">
            <a:avLst/>
          </a:prstGeom>
        </p:spPr>
      </p:pic>
    </p:spTree>
    <p:extLst>
      <p:ext uri="{BB962C8B-B14F-4D97-AF65-F5344CB8AC3E}">
        <p14:creationId xmlns:p14="http://schemas.microsoft.com/office/powerpoint/2010/main" val="6662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sp>
        <p:nvSpPr>
          <p:cNvPr id="2" name="Rectangle 1"/>
          <p:cNvSpPr/>
          <p:nvPr/>
        </p:nvSpPr>
        <p:spPr>
          <a:xfrm>
            <a:off x="2133600" y="26670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362200"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61328"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960456"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59584"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379216"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78344"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977472"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276600"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rot="5400000">
            <a:off x="3285108" y="3198876"/>
            <a:ext cx="973584" cy="381000"/>
            <a:chOff x="3293616" y="2772840"/>
            <a:chExt cx="973584" cy="381000"/>
          </a:xfrm>
        </p:grpSpPr>
        <p:sp>
          <p:nvSpPr>
            <p:cNvPr id="16" name="Rectangle 15"/>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rot="16200000">
            <a:off x="1456308" y="3195136"/>
            <a:ext cx="973584" cy="381000"/>
            <a:chOff x="4055616" y="2603706"/>
            <a:chExt cx="973584" cy="381000"/>
          </a:xfrm>
        </p:grpSpPr>
        <p:sp>
          <p:nvSpPr>
            <p:cNvPr id="20" name="Rectangle 19"/>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2269786" y="3096988"/>
            <a:ext cx="1175428" cy="584775"/>
          </a:xfrm>
          <a:prstGeom prst="rect">
            <a:avLst/>
          </a:prstGeom>
          <a:noFill/>
        </p:spPr>
        <p:txBody>
          <a:bodyPr wrap="square" rtlCol="0">
            <a:spAutoFit/>
          </a:bodyPr>
          <a:lstStyle/>
          <a:p>
            <a:r>
              <a:rPr lang="en-US" sz="3200" b="1" dirty="0">
                <a:solidFill>
                  <a:schemeClr val="bg1"/>
                </a:solidFill>
              </a:rPr>
              <a:t>Core</a:t>
            </a:r>
          </a:p>
        </p:txBody>
      </p:sp>
      <p:sp>
        <p:nvSpPr>
          <p:cNvPr id="26" name="Right Arrow 25"/>
          <p:cNvSpPr/>
          <p:nvPr/>
        </p:nvSpPr>
        <p:spPr>
          <a:xfrm>
            <a:off x="4572000" y="2642586"/>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ight Arrow 26"/>
          <p:cNvSpPr/>
          <p:nvPr/>
        </p:nvSpPr>
        <p:spPr>
          <a:xfrm>
            <a:off x="4572000" y="3611277"/>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p:cNvSpPr/>
          <p:nvPr/>
        </p:nvSpPr>
        <p:spPr>
          <a:xfrm>
            <a:off x="5596385" y="2601289"/>
            <a:ext cx="228600" cy="484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596385" y="3591899"/>
            <a:ext cx="228600" cy="484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074916" y="2685121"/>
            <a:ext cx="1926084" cy="369332"/>
          </a:xfrm>
          <a:prstGeom prst="rect">
            <a:avLst/>
          </a:prstGeom>
          <a:noFill/>
        </p:spPr>
        <p:txBody>
          <a:bodyPr wrap="square" rtlCol="0">
            <a:spAutoFit/>
          </a:bodyPr>
          <a:lstStyle/>
          <a:p>
            <a:r>
              <a:rPr lang="en-US" dirty="0"/>
              <a:t>Thread 0 (CPU)</a:t>
            </a:r>
          </a:p>
        </p:txBody>
      </p:sp>
      <p:sp>
        <p:nvSpPr>
          <p:cNvPr id="31" name="TextBox 30"/>
          <p:cNvSpPr txBox="1"/>
          <p:nvPr/>
        </p:nvSpPr>
        <p:spPr>
          <a:xfrm>
            <a:off x="6009444" y="3648685"/>
            <a:ext cx="2067756" cy="369332"/>
          </a:xfrm>
          <a:prstGeom prst="rect">
            <a:avLst/>
          </a:prstGeom>
          <a:noFill/>
        </p:spPr>
        <p:txBody>
          <a:bodyPr wrap="square" rtlCol="0">
            <a:spAutoFit/>
          </a:bodyPr>
          <a:lstStyle/>
          <a:p>
            <a:r>
              <a:rPr lang="en-US" dirty="0"/>
              <a:t>Thread 1 (CPU)</a:t>
            </a:r>
          </a:p>
        </p:txBody>
      </p:sp>
    </p:spTree>
    <p:extLst>
      <p:ext uri="{BB962C8B-B14F-4D97-AF65-F5344CB8AC3E}">
        <p14:creationId xmlns:p14="http://schemas.microsoft.com/office/powerpoint/2010/main" val="118816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2019 PowerPoint Theme">
  <a:themeElements>
    <a:clrScheme name="Custom 15">
      <a:dk1>
        <a:srgbClr val="000000"/>
      </a:dk1>
      <a:lt1>
        <a:srgbClr val="FFFFFF"/>
      </a:lt1>
      <a:dk2>
        <a:srgbClr val="929292"/>
      </a:dk2>
      <a:lt2>
        <a:srgbClr val="003399"/>
      </a:lt2>
      <a:accent1>
        <a:srgbClr val="00A4DE"/>
      </a:accent1>
      <a:accent2>
        <a:srgbClr val="2D872D"/>
      </a:accent2>
      <a:accent3>
        <a:srgbClr val="FB9705"/>
      </a:accent3>
      <a:accent4>
        <a:srgbClr val="0070C0"/>
      </a:accent4>
      <a:accent5>
        <a:srgbClr val="C54343"/>
      </a:accent5>
      <a:accent6>
        <a:srgbClr val="2EBBB8"/>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defRPr dirty="0" smtClean="0">
            <a:solidFill>
              <a:schemeClr val="tx1">
                <a:lumMod val="75000"/>
                <a:lumOff val="25000"/>
              </a:schemeClr>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19 PowerPoint Template-Standard_v1.2.potx" id="{8047CA39-54F3-4F90-98C0-C40555F8730E}" vid="{6033B12A-DB17-4854-8CB8-89BE1BD081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9d4eb815-23ed-48d9-b0c1-2b9ce0016f4e">EPRI PowerPoint Template</Category>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67101F030D76349B9BDDCB7E839049A" ma:contentTypeVersion="1" ma:contentTypeDescription="Create a new document." ma:contentTypeScope="" ma:versionID="734fc11b70f2696fea1b768389187637">
  <xsd:schema xmlns:xsd="http://www.w3.org/2001/XMLSchema" xmlns:xs="http://www.w3.org/2001/XMLSchema" xmlns:p="http://schemas.microsoft.com/office/2006/metadata/properties" xmlns:ns2="9d4eb815-23ed-48d9-b0c1-2b9ce0016f4e" targetNamespace="http://schemas.microsoft.com/office/2006/metadata/properties" ma:root="true" ma:fieldsID="2b4a09c436e99444c649b2400fdb07dc" ns2:_="">
    <xsd:import namespace="9d4eb815-23ed-48d9-b0c1-2b9ce0016f4e"/>
    <xsd:element name="properties">
      <xsd:complexType>
        <xsd:sequence>
          <xsd:element name="documentManagement">
            <xsd:complexType>
              <xsd:all>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4eb815-23ed-48d9-b0c1-2b9ce0016f4e" elementFormDefault="qualified">
    <xsd:import namespace="http://schemas.microsoft.com/office/2006/documentManagement/types"/>
    <xsd:import namespace="http://schemas.microsoft.com/office/infopath/2007/PartnerControls"/>
    <xsd:element name="Category" ma:index="8" nillable="true" ma:displayName="Category" ma:format="Dropdown" ma:internalName="Category">
      <xsd:simpleType>
        <xsd:restriction base="dms:Choice">
          <xsd:enumeration value="EPRI PowerPoint Template"/>
          <xsd:enumeration value="Design Templates"/>
          <xsd:enumeration value="EPRI Letterhead"/>
          <xsd:enumeration value="Events, Conferences, Meetings"/>
          <xsd:enumeration value="Miscellaneou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521A8B-3986-40B6-95DF-B5A721DA9604}">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http://purl.org/dc/elements/1.1/"/>
    <ds:schemaRef ds:uri="9d4eb815-23ed-48d9-b0c1-2b9ce0016f4e"/>
    <ds:schemaRef ds:uri="http://www.w3.org/XML/1998/namespace"/>
    <ds:schemaRef ds:uri="http://purl.org/dc/dcmitype/"/>
  </ds:schemaRefs>
</ds:datastoreItem>
</file>

<file path=customXml/itemProps2.xml><?xml version="1.0" encoding="utf-8"?>
<ds:datastoreItem xmlns:ds="http://schemas.openxmlformats.org/officeDocument/2006/customXml" ds:itemID="{B9E07810-A7D8-4B3A-A78F-4052749F2489}">
  <ds:schemaRefs>
    <ds:schemaRef ds:uri="http://schemas.microsoft.com/sharepoint/v3/contenttype/forms"/>
  </ds:schemaRefs>
</ds:datastoreItem>
</file>

<file path=customXml/itemProps3.xml><?xml version="1.0" encoding="utf-8"?>
<ds:datastoreItem xmlns:ds="http://schemas.openxmlformats.org/officeDocument/2006/customXml" ds:itemID="{9F8FDBBD-CE4F-4A8C-8C02-158CA41BCB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4eb815-23ed-48d9-b0c1-2b9ce0016f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EPRI-Template-2019</Template>
  <TotalTime>117</TotalTime>
  <Words>1580</Words>
  <Application>Microsoft Office PowerPoint</Application>
  <PresentationFormat>On-screen Show (4:3)</PresentationFormat>
  <Paragraphs>285</Paragraphs>
  <Slides>43</Slides>
  <Notes>30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Calibri Light</vt:lpstr>
      <vt:lpstr>Cambria Math</vt:lpstr>
      <vt:lpstr>Century Gothic</vt:lpstr>
      <vt:lpstr>Courier New</vt:lpstr>
      <vt:lpstr>Wingdings</vt:lpstr>
      <vt:lpstr>2019 PowerPoint Theme</vt:lpstr>
      <vt:lpstr>OpenDSS Training Workshop</vt:lpstr>
      <vt:lpstr>6. Intro to OpenDSS Parallel Machine</vt:lpstr>
      <vt:lpstr>The evolution of OpenDSS into a parallel computing machine</vt:lpstr>
      <vt:lpstr>The evolution of OpenDSS into a parallel computing machine</vt:lpstr>
      <vt:lpstr>The evolution of OpenDSS into a parallel computing machine</vt:lpstr>
      <vt:lpstr>The tools for attending the new challenges</vt:lpstr>
      <vt:lpstr>The evolution of OpenDSS into a parallel computing machine</vt:lpstr>
      <vt:lpstr>How far can you get with your computer in multi-core</vt:lpstr>
      <vt:lpstr>How far can you get with your computer in multi-core</vt:lpstr>
      <vt:lpstr>How far can you get with your computer in multi-core</vt:lpstr>
      <vt:lpstr>How far can you get with your computer in multi-core</vt:lpstr>
      <vt:lpstr>Temporal parallelization</vt:lpstr>
      <vt:lpstr>Temporal parallelization</vt:lpstr>
      <vt:lpstr>Temporal parallelization</vt:lpstr>
      <vt:lpstr>Temporal parallelization</vt:lpstr>
      <vt:lpstr>Temporal parallelization</vt:lpstr>
      <vt:lpstr>Temporal parallelization</vt:lpstr>
      <vt:lpstr>Temporal parallelization</vt:lpstr>
      <vt:lpstr>Temporal parallelization</vt:lpstr>
      <vt:lpstr>Temporal parallelization</vt:lpstr>
      <vt:lpstr>Temporal parallelization</vt:lpstr>
      <vt:lpstr>Temporal parallelization</vt:lpstr>
      <vt:lpstr>Temporal parallelization</vt:lpstr>
      <vt:lpstr>Temporal parallelization</vt:lpstr>
      <vt:lpstr>Temporal parallelization</vt:lpstr>
      <vt:lpstr>Temporal parallelization</vt:lpstr>
      <vt:lpstr>Temporal parallelization</vt:lpstr>
      <vt:lpstr>Actor based Diakoptics (A-Diakoptics)</vt:lpstr>
      <vt:lpstr>A-Diakoptics</vt:lpstr>
      <vt:lpstr>A-Diakoptics</vt:lpstr>
      <vt:lpstr>A-Diakoptics</vt:lpstr>
      <vt:lpstr>A-Diakoptics</vt:lpstr>
      <vt:lpstr>Simplified A-Diakoptics (New)</vt:lpstr>
      <vt:lpstr>Simplified A-Diakoptics (New)</vt:lpstr>
      <vt:lpstr>Simplified A-Diakoptics (New)</vt:lpstr>
      <vt:lpstr>Simplified A-Diakoptics (New)</vt:lpstr>
      <vt:lpstr>Simplified A-Diakoptics (New)</vt:lpstr>
      <vt:lpstr>New features for planning</vt:lpstr>
      <vt:lpstr>Seasonal ratings</vt:lpstr>
      <vt:lpstr>Seasonal ratings</vt:lpstr>
      <vt:lpstr>Seasonal ratings</vt:lpstr>
      <vt:lpstr>Seasonal ratings</vt:lpstr>
      <vt:lpstr>PowerPoint Presentation</vt:lpstr>
    </vt:vector>
  </TitlesOfParts>
  <Company>Electric Power Research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Version 1.2</dc:subject>
  <dc:creator>Roger Dugan</dc:creator>
  <dc:description>© 2018 Electric Power Research Institute, Inc. All rights reserved.</dc:description>
  <cp:lastModifiedBy>Montenegro Martinez, Davis</cp:lastModifiedBy>
  <cp:revision>31</cp:revision>
  <cp:lastPrinted>2014-11-24T20:31:07Z</cp:lastPrinted>
  <dcterms:created xsi:type="dcterms:W3CDTF">2019-01-15T15:22:32Z</dcterms:created>
  <dcterms:modified xsi:type="dcterms:W3CDTF">2019-09-19T13:53:55Z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0x010100D67101F030D76349B9BDDCB7E839049A</vt:lpwstr>
  </property>
</Properties>
</file>